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vml" ContentType="application/vnd.openxmlformats-officedocument.vmlDrawing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7"/>
  </p:notesMasterIdLst>
  <p:sldIdLst>
    <p:sldId id="257" r:id="rId3"/>
    <p:sldId id="256" r:id="rId4"/>
    <p:sldId id="258" r:id="rId5"/>
    <p:sldId id="266" r:id="rId6"/>
    <p:sldId id="261" r:id="rId7"/>
    <p:sldId id="262" r:id="rId8"/>
    <p:sldId id="264" r:id="rId9"/>
    <p:sldId id="260" r:id="rId10"/>
    <p:sldId id="263" r:id="rId11"/>
    <p:sldId id="269" r:id="rId12"/>
    <p:sldId id="267" r:id="rId13"/>
    <p:sldId id="270" r:id="rId14"/>
    <p:sldId id="259" r:id="rId15"/>
    <p:sldId id="271" r:id="rId16"/>
    <p:sldId id="265" r:id="rId17"/>
    <p:sldId id="272" r:id="rId18"/>
    <p:sldId id="274" r:id="rId19"/>
    <p:sldId id="273" r:id="rId20"/>
    <p:sldId id="275" r:id="rId21"/>
    <p:sldId id="276" r:id="rId22"/>
    <p:sldId id="291" r:id="rId23"/>
    <p:sldId id="277" r:id="rId24"/>
    <p:sldId id="278" r:id="rId25"/>
    <p:sldId id="279" r:id="rId26"/>
    <p:sldId id="280" r:id="rId27"/>
    <p:sldId id="304" r:id="rId28"/>
    <p:sldId id="330" r:id="rId29"/>
    <p:sldId id="331" r:id="rId30"/>
    <p:sldId id="332" r:id="rId31"/>
    <p:sldId id="287" r:id="rId32"/>
    <p:sldId id="288" r:id="rId33"/>
    <p:sldId id="289" r:id="rId34"/>
    <p:sldId id="290" r:id="rId35"/>
    <p:sldId id="293" r:id="rId36"/>
    <p:sldId id="311" r:id="rId37"/>
    <p:sldId id="312" r:id="rId38"/>
    <p:sldId id="313" r:id="rId39"/>
    <p:sldId id="294" r:id="rId40"/>
    <p:sldId id="295" r:id="rId41"/>
    <p:sldId id="296" r:id="rId42"/>
    <p:sldId id="297" r:id="rId43"/>
    <p:sldId id="314" r:id="rId44"/>
    <p:sldId id="315" r:id="rId45"/>
    <p:sldId id="316" r:id="rId46"/>
    <p:sldId id="298" r:id="rId47"/>
    <p:sldId id="299" r:id="rId48"/>
    <p:sldId id="300" r:id="rId49"/>
    <p:sldId id="303" r:id="rId50"/>
    <p:sldId id="334" r:id="rId51"/>
    <p:sldId id="302" r:id="rId52"/>
    <p:sldId id="335" r:id="rId53"/>
    <p:sldId id="333" r:id="rId54"/>
    <p:sldId id="325" r:id="rId55"/>
    <p:sldId id="329" r:id="rId5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BA36C7-A8B5-43DC-B467-B2970D6781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102BAEF-69E4-4E25-8ACC-2AEC346463E3}">
      <dgm:prSet custT="1"/>
      <dgm:spPr/>
      <dgm:t>
        <a:bodyPr/>
        <a:lstStyle/>
        <a:p>
          <a:pPr algn="ctr" rtl="0"/>
          <a:r>
            <a:rPr lang="es-MX" sz="2400" dirty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rPr>
            <a:t>La Reforma Integral de la Educación Primaria  2011 </a:t>
          </a:r>
          <a:endParaRPr lang="es-MX" sz="2400" dirty="0">
            <a:solidFill>
              <a:schemeClr val="tx1"/>
            </a:solidFill>
            <a:latin typeface="Arial Unicode MS" pitchFamily="34" charset="-128"/>
            <a:ea typeface="Arial Unicode MS" pitchFamily="34" charset="-128"/>
            <a:cs typeface="Arial Unicode MS" pitchFamily="34" charset="-128"/>
          </a:endParaRPr>
        </a:p>
      </dgm:t>
    </dgm:pt>
    <dgm:pt modelId="{7E260F81-B6DB-4A0B-BA72-26237918C446}" type="parTrans" cxnId="{049762B2-4DBE-4CB5-8D2B-33CA4AE2E946}">
      <dgm:prSet/>
      <dgm:spPr/>
      <dgm:t>
        <a:bodyPr/>
        <a:lstStyle/>
        <a:p>
          <a:pPr algn="ctr"/>
          <a:endParaRPr lang="es-MX" sz="2000">
            <a:solidFill>
              <a:schemeClr val="tx1"/>
            </a:solidFill>
            <a:latin typeface="Arial Unicode MS" pitchFamily="34" charset="-128"/>
            <a:ea typeface="Arial Unicode MS" pitchFamily="34" charset="-128"/>
            <a:cs typeface="Arial Unicode MS" pitchFamily="34" charset="-128"/>
          </a:endParaRPr>
        </a:p>
      </dgm:t>
    </dgm:pt>
    <dgm:pt modelId="{651C00FD-D7AA-435F-ABB7-F68343758534}" type="sibTrans" cxnId="{049762B2-4DBE-4CB5-8D2B-33CA4AE2E946}">
      <dgm:prSet/>
      <dgm:spPr/>
      <dgm:t>
        <a:bodyPr/>
        <a:lstStyle/>
        <a:p>
          <a:pPr algn="ctr"/>
          <a:endParaRPr lang="es-MX" sz="2000">
            <a:solidFill>
              <a:schemeClr val="tx1"/>
            </a:solidFill>
            <a:latin typeface="Arial Unicode MS" pitchFamily="34" charset="-128"/>
            <a:ea typeface="Arial Unicode MS" pitchFamily="34" charset="-128"/>
            <a:cs typeface="Arial Unicode MS" pitchFamily="34" charset="-128"/>
          </a:endParaRPr>
        </a:p>
      </dgm:t>
    </dgm:pt>
    <dgm:pt modelId="{35C451ED-63CC-42F9-A996-7DF1CE354131}" type="pres">
      <dgm:prSet presAssocID="{A2BA36C7-A8B5-43DC-B467-B2970D6781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107E2C69-E778-481E-A263-6BB427C2B26C}" type="pres">
      <dgm:prSet presAssocID="{E102BAEF-69E4-4E25-8ACC-2AEC346463E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34D353B-AEA9-4052-AD7A-B7D616061875}" type="presOf" srcId="{A2BA36C7-A8B5-43DC-B467-B2970D678127}" destId="{35C451ED-63CC-42F9-A996-7DF1CE354131}" srcOrd="0" destOrd="0" presId="urn:microsoft.com/office/officeart/2005/8/layout/vList2"/>
    <dgm:cxn modelId="{049762B2-4DBE-4CB5-8D2B-33CA4AE2E946}" srcId="{A2BA36C7-A8B5-43DC-B467-B2970D678127}" destId="{E102BAEF-69E4-4E25-8ACC-2AEC346463E3}" srcOrd="0" destOrd="0" parTransId="{7E260F81-B6DB-4A0B-BA72-26237918C446}" sibTransId="{651C00FD-D7AA-435F-ABB7-F68343758534}"/>
    <dgm:cxn modelId="{D9D8ADF4-5417-4E64-82BD-5AD729A44F7D}" type="presOf" srcId="{E102BAEF-69E4-4E25-8ACC-2AEC346463E3}" destId="{107E2C69-E778-481E-A263-6BB427C2B26C}" srcOrd="0" destOrd="0" presId="urn:microsoft.com/office/officeart/2005/8/layout/vList2"/>
    <dgm:cxn modelId="{DAA5BC78-D9F7-4740-A6BD-8C672355A13E}" type="presParOf" srcId="{35C451ED-63CC-42F9-A996-7DF1CE354131}" destId="{107E2C69-E778-481E-A263-6BB427C2B2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54DEE9F-466B-4535-ABA1-12228B85D5C3}" type="doc">
      <dgm:prSet loTypeId="urn:microsoft.com/office/officeart/2008/layout/LinedLis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1AAB3792-E5C4-4A40-8949-DAC3565D71A9}">
      <dgm:prSet phldrT="[Texto]"/>
      <dgm:spPr/>
      <dgm:t>
        <a:bodyPr/>
        <a:lstStyle/>
        <a:p>
          <a:r>
            <a:rPr lang="es-MX" dirty="0" smtClean="0"/>
            <a:t>1.12  LA TUTORIA Y LA ASESORIA ACADEMICA A LA ESCUELA</a:t>
          </a:r>
          <a:endParaRPr lang="es-MX" dirty="0"/>
        </a:p>
      </dgm:t>
    </dgm:pt>
    <dgm:pt modelId="{D0DC7B0A-919D-4F6A-A63C-7297C464C339}" type="parTrans" cxnId="{36F9C854-2AE4-4248-A6F2-467C3AA2E64C}">
      <dgm:prSet/>
      <dgm:spPr/>
      <dgm:t>
        <a:bodyPr/>
        <a:lstStyle/>
        <a:p>
          <a:endParaRPr lang="es-MX"/>
        </a:p>
      </dgm:t>
    </dgm:pt>
    <dgm:pt modelId="{B5F6A67A-DE4B-4ED8-9BB4-7F1C3EA679AC}" type="sibTrans" cxnId="{36F9C854-2AE4-4248-A6F2-467C3AA2E64C}">
      <dgm:prSet/>
      <dgm:spPr/>
      <dgm:t>
        <a:bodyPr/>
        <a:lstStyle/>
        <a:p>
          <a:endParaRPr lang="es-MX"/>
        </a:p>
      </dgm:t>
    </dgm:pt>
    <dgm:pt modelId="{AE73EAFF-AB36-4E84-BCD5-EAD7D3A76FE8}">
      <dgm:prSet phldrT="[Texto]"/>
      <dgm:spPr/>
      <dgm:t>
        <a:bodyPr/>
        <a:lstStyle/>
        <a:p>
          <a:r>
            <a:rPr lang="es-MX" dirty="0" smtClean="0"/>
            <a:t>LA TUTORIA SE CONCIBE COMO EL CONJUNTO DE ALTERNATIVAS DE ATENCIÓN INDIVIDUALIZADAS QUE PARTE DE UN DIAGNÓSTICO, SUS DESTINATARIOS SON:</a:t>
          </a:r>
        </a:p>
        <a:p>
          <a:r>
            <a:rPr lang="es-MX" dirty="0" smtClean="0"/>
            <a:t>ALUMNO ( CON REZAGO EDUC. O A.S.)</a:t>
          </a:r>
        </a:p>
        <a:p>
          <a:r>
            <a:rPr lang="es-MX" dirty="0" smtClean="0"/>
            <a:t>DOCENTE (SOLVERTAR SITUACION DE DOMINIO DE LOS PROGRAMAS DE ESTUDIO)</a:t>
          </a:r>
        </a:p>
        <a:p>
          <a:r>
            <a:rPr lang="es-MX" dirty="0" smtClean="0"/>
            <a:t>EN AMBOS CASOS SE REQUIERE DE UN TRAYECTO INDIVIDUALIZADO.</a:t>
          </a:r>
          <a:endParaRPr lang="es-MX" dirty="0"/>
        </a:p>
      </dgm:t>
    </dgm:pt>
    <dgm:pt modelId="{3EA4278A-B2A4-40B9-B14E-9CB72CF09EE3}" type="parTrans" cxnId="{A7AD153B-C1FF-470F-A7EE-02BE63ECFC33}">
      <dgm:prSet/>
      <dgm:spPr/>
      <dgm:t>
        <a:bodyPr/>
        <a:lstStyle/>
        <a:p>
          <a:endParaRPr lang="es-MX"/>
        </a:p>
      </dgm:t>
    </dgm:pt>
    <dgm:pt modelId="{DEA43066-0CF5-41A0-A621-7588E64337A3}" type="sibTrans" cxnId="{A7AD153B-C1FF-470F-A7EE-02BE63ECFC33}">
      <dgm:prSet/>
      <dgm:spPr/>
      <dgm:t>
        <a:bodyPr/>
        <a:lstStyle/>
        <a:p>
          <a:endParaRPr lang="es-MX"/>
        </a:p>
      </dgm:t>
    </dgm:pt>
    <dgm:pt modelId="{2E08B591-69B6-43DE-8C52-6481717C063D}">
      <dgm:prSet phldrT="[Texto]"/>
      <dgm:spPr/>
      <dgm:t>
        <a:bodyPr/>
        <a:lstStyle/>
        <a:p>
          <a:r>
            <a:rPr lang="es-MX" dirty="0" smtClean="0"/>
            <a:t>LA ASESORIA ES UN ACOMPAÑAMIENTO QUE SE DA A LOS DOCENTES PARA LA COMPRENSIÓN E IMPLEMENTACIÓN DE LAS NUEVAS PROPUESTAS CURRICULARES</a:t>
          </a:r>
          <a:endParaRPr lang="es-MX" dirty="0"/>
        </a:p>
      </dgm:t>
    </dgm:pt>
    <dgm:pt modelId="{D6656787-E267-4824-AB37-EA582CD447A9}" type="parTrans" cxnId="{1EFB7F0C-E511-4E79-900B-7F6A502D74B8}">
      <dgm:prSet/>
      <dgm:spPr/>
      <dgm:t>
        <a:bodyPr/>
        <a:lstStyle/>
        <a:p>
          <a:endParaRPr lang="es-MX"/>
        </a:p>
      </dgm:t>
    </dgm:pt>
    <dgm:pt modelId="{A066006E-C3CF-4BA8-854B-CAB68719773B}" type="sibTrans" cxnId="{1EFB7F0C-E511-4E79-900B-7F6A502D74B8}">
      <dgm:prSet/>
      <dgm:spPr/>
      <dgm:t>
        <a:bodyPr/>
        <a:lstStyle/>
        <a:p>
          <a:endParaRPr lang="es-MX"/>
        </a:p>
      </dgm:t>
    </dgm:pt>
    <dgm:pt modelId="{D266C5A1-25C5-4DD8-8D45-D82EB4FE8993}">
      <dgm:prSet phldrT="[Texto]"/>
      <dgm:spPr/>
      <dgm:t>
        <a:bodyPr/>
        <a:lstStyle/>
        <a:p>
          <a:r>
            <a:rPr lang="es-MX" dirty="0" smtClean="0"/>
            <a:t>LAS  DOS SUPONEN UN ACOMPAÑAMIENTO CERCANO; ESTO ES CONCEBIR A LA ESCUELA COMO UN ESPACIO DE APRENDIZAJE Y RECONOCER QUE EL TUTOR Y EL ASESOR TAMBIEN APRENDE.</a:t>
          </a:r>
          <a:endParaRPr lang="es-MX" dirty="0"/>
        </a:p>
      </dgm:t>
    </dgm:pt>
    <dgm:pt modelId="{0CD742AF-D8D6-4A15-9A1F-8D187CCD71FB}" type="parTrans" cxnId="{CFD4F2C2-C92B-469C-A0AA-8A34412D0506}">
      <dgm:prSet/>
      <dgm:spPr/>
      <dgm:t>
        <a:bodyPr/>
        <a:lstStyle/>
        <a:p>
          <a:endParaRPr lang="es-MX"/>
        </a:p>
      </dgm:t>
    </dgm:pt>
    <dgm:pt modelId="{F5ACE6FF-4F6B-4555-A75E-B84AABF1391D}" type="sibTrans" cxnId="{CFD4F2C2-C92B-469C-A0AA-8A34412D0506}">
      <dgm:prSet/>
      <dgm:spPr/>
      <dgm:t>
        <a:bodyPr/>
        <a:lstStyle/>
        <a:p>
          <a:endParaRPr lang="es-MX"/>
        </a:p>
      </dgm:t>
    </dgm:pt>
    <dgm:pt modelId="{2EA7FD30-9E65-4D38-B493-B8A66D2972BD}" type="pres">
      <dgm:prSet presAssocID="{554DEE9F-466B-4535-ABA1-12228B85D5C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8CF29860-690A-45C9-948D-0A8956040479}" type="pres">
      <dgm:prSet presAssocID="{1AAB3792-E5C4-4A40-8949-DAC3565D71A9}" presName="thickLine" presStyleLbl="alignNode1" presStyleIdx="0" presStyleCnt="1"/>
      <dgm:spPr/>
    </dgm:pt>
    <dgm:pt modelId="{7CE4310C-FA6D-42CD-97D6-6E385CDBAD2B}" type="pres">
      <dgm:prSet presAssocID="{1AAB3792-E5C4-4A40-8949-DAC3565D71A9}" presName="horz1" presStyleCnt="0"/>
      <dgm:spPr/>
    </dgm:pt>
    <dgm:pt modelId="{1EFBD512-FB7F-4294-B62E-8190CFC3F53F}" type="pres">
      <dgm:prSet presAssocID="{1AAB3792-E5C4-4A40-8949-DAC3565D71A9}" presName="tx1" presStyleLbl="revTx" presStyleIdx="0" presStyleCnt="4"/>
      <dgm:spPr/>
      <dgm:t>
        <a:bodyPr/>
        <a:lstStyle/>
        <a:p>
          <a:endParaRPr lang="es-MX"/>
        </a:p>
      </dgm:t>
    </dgm:pt>
    <dgm:pt modelId="{548224C0-775E-4837-B0D5-1D6E2AC19819}" type="pres">
      <dgm:prSet presAssocID="{1AAB3792-E5C4-4A40-8949-DAC3565D71A9}" presName="vert1" presStyleCnt="0"/>
      <dgm:spPr/>
    </dgm:pt>
    <dgm:pt modelId="{10FCC0B7-A636-439C-A838-1F10E904875D}" type="pres">
      <dgm:prSet presAssocID="{AE73EAFF-AB36-4E84-BCD5-EAD7D3A76FE8}" presName="vertSpace2a" presStyleCnt="0"/>
      <dgm:spPr/>
    </dgm:pt>
    <dgm:pt modelId="{7F2B2B60-4C0E-42C2-89CE-D585509D4F0A}" type="pres">
      <dgm:prSet presAssocID="{AE73EAFF-AB36-4E84-BCD5-EAD7D3A76FE8}" presName="horz2" presStyleCnt="0"/>
      <dgm:spPr/>
    </dgm:pt>
    <dgm:pt modelId="{B35E5610-595C-4818-BAE5-EDB2936DFE62}" type="pres">
      <dgm:prSet presAssocID="{AE73EAFF-AB36-4E84-BCD5-EAD7D3A76FE8}" presName="horzSpace2" presStyleCnt="0"/>
      <dgm:spPr/>
    </dgm:pt>
    <dgm:pt modelId="{FB1E2EE1-FC53-4056-9E8C-D059C1BD430A}" type="pres">
      <dgm:prSet presAssocID="{AE73EAFF-AB36-4E84-BCD5-EAD7D3A76FE8}" presName="tx2" presStyleLbl="revTx" presStyleIdx="1" presStyleCnt="4" custScaleY="156788"/>
      <dgm:spPr/>
      <dgm:t>
        <a:bodyPr/>
        <a:lstStyle/>
        <a:p>
          <a:endParaRPr lang="es-MX"/>
        </a:p>
      </dgm:t>
    </dgm:pt>
    <dgm:pt modelId="{E9F9F7AB-92D9-40FB-93EC-5663B6B907C8}" type="pres">
      <dgm:prSet presAssocID="{AE73EAFF-AB36-4E84-BCD5-EAD7D3A76FE8}" presName="vert2" presStyleCnt="0"/>
      <dgm:spPr/>
    </dgm:pt>
    <dgm:pt modelId="{D81A9915-554C-4E48-AC21-61E0D9757D09}" type="pres">
      <dgm:prSet presAssocID="{AE73EAFF-AB36-4E84-BCD5-EAD7D3A76FE8}" presName="thinLine2b" presStyleLbl="callout" presStyleIdx="0" presStyleCnt="3"/>
      <dgm:spPr/>
    </dgm:pt>
    <dgm:pt modelId="{6622235B-935F-4993-82CC-94132F99B23B}" type="pres">
      <dgm:prSet presAssocID="{AE73EAFF-AB36-4E84-BCD5-EAD7D3A76FE8}" presName="vertSpace2b" presStyleCnt="0"/>
      <dgm:spPr/>
    </dgm:pt>
    <dgm:pt modelId="{6C895247-8698-4DB0-81EF-9D407867B070}" type="pres">
      <dgm:prSet presAssocID="{2E08B591-69B6-43DE-8C52-6481717C063D}" presName="horz2" presStyleCnt="0"/>
      <dgm:spPr/>
    </dgm:pt>
    <dgm:pt modelId="{08839180-862D-4228-AF0B-B92F944B8246}" type="pres">
      <dgm:prSet presAssocID="{2E08B591-69B6-43DE-8C52-6481717C063D}" presName="horzSpace2" presStyleCnt="0"/>
      <dgm:spPr/>
    </dgm:pt>
    <dgm:pt modelId="{247F572B-09A7-43E6-AB86-2DCDED62619F}" type="pres">
      <dgm:prSet presAssocID="{2E08B591-69B6-43DE-8C52-6481717C063D}" presName="tx2" presStyleLbl="revTx" presStyleIdx="2" presStyleCnt="4"/>
      <dgm:spPr/>
      <dgm:t>
        <a:bodyPr/>
        <a:lstStyle/>
        <a:p>
          <a:endParaRPr lang="es-MX"/>
        </a:p>
      </dgm:t>
    </dgm:pt>
    <dgm:pt modelId="{4A1D406F-C27D-4429-BDC7-185541974892}" type="pres">
      <dgm:prSet presAssocID="{2E08B591-69B6-43DE-8C52-6481717C063D}" presName="vert2" presStyleCnt="0"/>
      <dgm:spPr/>
    </dgm:pt>
    <dgm:pt modelId="{4D41E0AC-D0B1-40B9-9424-501556D5FBCD}" type="pres">
      <dgm:prSet presAssocID="{2E08B591-69B6-43DE-8C52-6481717C063D}" presName="thinLine2b" presStyleLbl="callout" presStyleIdx="1" presStyleCnt="3"/>
      <dgm:spPr/>
    </dgm:pt>
    <dgm:pt modelId="{30A58B0A-EA5A-4235-9D79-7B45A4C90CD1}" type="pres">
      <dgm:prSet presAssocID="{2E08B591-69B6-43DE-8C52-6481717C063D}" presName="vertSpace2b" presStyleCnt="0"/>
      <dgm:spPr/>
    </dgm:pt>
    <dgm:pt modelId="{6D9EEE3A-3A3F-4A34-B79B-798132B3F0B4}" type="pres">
      <dgm:prSet presAssocID="{D266C5A1-25C5-4DD8-8D45-D82EB4FE8993}" presName="horz2" presStyleCnt="0"/>
      <dgm:spPr/>
    </dgm:pt>
    <dgm:pt modelId="{73AF1C32-0214-4C98-846F-7E9A449895DA}" type="pres">
      <dgm:prSet presAssocID="{D266C5A1-25C5-4DD8-8D45-D82EB4FE8993}" presName="horzSpace2" presStyleCnt="0"/>
      <dgm:spPr/>
    </dgm:pt>
    <dgm:pt modelId="{4A12594E-1FF7-43DD-B08D-7FD1F796BF9E}" type="pres">
      <dgm:prSet presAssocID="{D266C5A1-25C5-4DD8-8D45-D82EB4FE8993}" presName="tx2" presStyleLbl="revTx" presStyleIdx="3" presStyleCnt="4"/>
      <dgm:spPr/>
      <dgm:t>
        <a:bodyPr/>
        <a:lstStyle/>
        <a:p>
          <a:endParaRPr lang="es-MX"/>
        </a:p>
      </dgm:t>
    </dgm:pt>
    <dgm:pt modelId="{8B528B27-48B0-4A82-8B32-54BCD1C1571F}" type="pres">
      <dgm:prSet presAssocID="{D266C5A1-25C5-4DD8-8D45-D82EB4FE8993}" presName="vert2" presStyleCnt="0"/>
      <dgm:spPr/>
    </dgm:pt>
    <dgm:pt modelId="{2419EE4E-3469-4338-A84F-433C90EC6967}" type="pres">
      <dgm:prSet presAssocID="{D266C5A1-25C5-4DD8-8D45-D82EB4FE8993}" presName="thinLine2b" presStyleLbl="callout" presStyleIdx="2" presStyleCnt="3"/>
      <dgm:spPr/>
    </dgm:pt>
    <dgm:pt modelId="{B8CEA948-43F7-476C-9A8E-71A1C3F5690B}" type="pres">
      <dgm:prSet presAssocID="{D266C5A1-25C5-4DD8-8D45-D82EB4FE8993}" presName="vertSpace2b" presStyleCnt="0"/>
      <dgm:spPr/>
    </dgm:pt>
  </dgm:ptLst>
  <dgm:cxnLst>
    <dgm:cxn modelId="{4165029D-DC45-43F1-996E-DF989B1EAFA4}" type="presOf" srcId="{AE73EAFF-AB36-4E84-BCD5-EAD7D3A76FE8}" destId="{FB1E2EE1-FC53-4056-9E8C-D059C1BD430A}" srcOrd="0" destOrd="0" presId="urn:microsoft.com/office/officeart/2008/layout/LinedList"/>
    <dgm:cxn modelId="{92B61C3A-8200-49C0-B49F-02AE1CAC7B82}" type="presOf" srcId="{1AAB3792-E5C4-4A40-8949-DAC3565D71A9}" destId="{1EFBD512-FB7F-4294-B62E-8190CFC3F53F}" srcOrd="0" destOrd="0" presId="urn:microsoft.com/office/officeart/2008/layout/LinedList"/>
    <dgm:cxn modelId="{1EFB7F0C-E511-4E79-900B-7F6A502D74B8}" srcId="{1AAB3792-E5C4-4A40-8949-DAC3565D71A9}" destId="{2E08B591-69B6-43DE-8C52-6481717C063D}" srcOrd="1" destOrd="0" parTransId="{D6656787-E267-4824-AB37-EA582CD447A9}" sibTransId="{A066006E-C3CF-4BA8-854B-CAB68719773B}"/>
    <dgm:cxn modelId="{36F9C854-2AE4-4248-A6F2-467C3AA2E64C}" srcId="{554DEE9F-466B-4535-ABA1-12228B85D5C3}" destId="{1AAB3792-E5C4-4A40-8949-DAC3565D71A9}" srcOrd="0" destOrd="0" parTransId="{D0DC7B0A-919D-4F6A-A63C-7297C464C339}" sibTransId="{B5F6A67A-DE4B-4ED8-9BB4-7F1C3EA679AC}"/>
    <dgm:cxn modelId="{F1B9E64F-7B34-4B40-9BAF-0E8F4B71263C}" type="presOf" srcId="{2E08B591-69B6-43DE-8C52-6481717C063D}" destId="{247F572B-09A7-43E6-AB86-2DCDED62619F}" srcOrd="0" destOrd="0" presId="urn:microsoft.com/office/officeart/2008/layout/LinedList"/>
    <dgm:cxn modelId="{18648FDF-3DAD-40D0-9115-CA7936165929}" type="presOf" srcId="{D266C5A1-25C5-4DD8-8D45-D82EB4FE8993}" destId="{4A12594E-1FF7-43DD-B08D-7FD1F796BF9E}" srcOrd="0" destOrd="0" presId="urn:microsoft.com/office/officeart/2008/layout/LinedList"/>
    <dgm:cxn modelId="{CFD4F2C2-C92B-469C-A0AA-8A34412D0506}" srcId="{1AAB3792-E5C4-4A40-8949-DAC3565D71A9}" destId="{D266C5A1-25C5-4DD8-8D45-D82EB4FE8993}" srcOrd="2" destOrd="0" parTransId="{0CD742AF-D8D6-4A15-9A1F-8D187CCD71FB}" sibTransId="{F5ACE6FF-4F6B-4555-A75E-B84AABF1391D}"/>
    <dgm:cxn modelId="{A7AD153B-C1FF-470F-A7EE-02BE63ECFC33}" srcId="{1AAB3792-E5C4-4A40-8949-DAC3565D71A9}" destId="{AE73EAFF-AB36-4E84-BCD5-EAD7D3A76FE8}" srcOrd="0" destOrd="0" parTransId="{3EA4278A-B2A4-40B9-B14E-9CB72CF09EE3}" sibTransId="{DEA43066-0CF5-41A0-A621-7588E64337A3}"/>
    <dgm:cxn modelId="{1DE1818C-9956-4389-8ED9-CA9DA03516B1}" type="presOf" srcId="{554DEE9F-466B-4535-ABA1-12228B85D5C3}" destId="{2EA7FD30-9E65-4D38-B493-B8A66D2972BD}" srcOrd="0" destOrd="0" presId="urn:microsoft.com/office/officeart/2008/layout/LinedList"/>
    <dgm:cxn modelId="{F649A9FF-F677-440B-A447-CDD63FACB0C2}" type="presParOf" srcId="{2EA7FD30-9E65-4D38-B493-B8A66D2972BD}" destId="{8CF29860-690A-45C9-948D-0A8956040479}" srcOrd="0" destOrd="0" presId="urn:microsoft.com/office/officeart/2008/layout/LinedList"/>
    <dgm:cxn modelId="{CBF99E95-320B-4149-B582-8F103F22907E}" type="presParOf" srcId="{2EA7FD30-9E65-4D38-B493-B8A66D2972BD}" destId="{7CE4310C-FA6D-42CD-97D6-6E385CDBAD2B}" srcOrd="1" destOrd="0" presId="urn:microsoft.com/office/officeart/2008/layout/LinedList"/>
    <dgm:cxn modelId="{A1465646-6ABF-4FD0-B58B-550E074981E8}" type="presParOf" srcId="{7CE4310C-FA6D-42CD-97D6-6E385CDBAD2B}" destId="{1EFBD512-FB7F-4294-B62E-8190CFC3F53F}" srcOrd="0" destOrd="0" presId="urn:microsoft.com/office/officeart/2008/layout/LinedList"/>
    <dgm:cxn modelId="{73FAD18E-2A05-4CAA-AD19-EC9C7C3331BE}" type="presParOf" srcId="{7CE4310C-FA6D-42CD-97D6-6E385CDBAD2B}" destId="{548224C0-775E-4837-B0D5-1D6E2AC19819}" srcOrd="1" destOrd="0" presId="urn:microsoft.com/office/officeart/2008/layout/LinedList"/>
    <dgm:cxn modelId="{AD85A308-637B-4758-9AB0-B98B8E3DF36C}" type="presParOf" srcId="{548224C0-775E-4837-B0D5-1D6E2AC19819}" destId="{10FCC0B7-A636-439C-A838-1F10E904875D}" srcOrd="0" destOrd="0" presId="urn:microsoft.com/office/officeart/2008/layout/LinedList"/>
    <dgm:cxn modelId="{8A9D1465-4854-49A9-8761-7E18B7191693}" type="presParOf" srcId="{548224C0-775E-4837-B0D5-1D6E2AC19819}" destId="{7F2B2B60-4C0E-42C2-89CE-D585509D4F0A}" srcOrd="1" destOrd="0" presId="urn:microsoft.com/office/officeart/2008/layout/LinedList"/>
    <dgm:cxn modelId="{12378C3B-D615-4010-9317-F99E2FB25BC8}" type="presParOf" srcId="{7F2B2B60-4C0E-42C2-89CE-D585509D4F0A}" destId="{B35E5610-595C-4818-BAE5-EDB2936DFE62}" srcOrd="0" destOrd="0" presId="urn:microsoft.com/office/officeart/2008/layout/LinedList"/>
    <dgm:cxn modelId="{F1204DDE-45CA-47C9-B4CE-B19CB1C6DDEE}" type="presParOf" srcId="{7F2B2B60-4C0E-42C2-89CE-D585509D4F0A}" destId="{FB1E2EE1-FC53-4056-9E8C-D059C1BD430A}" srcOrd="1" destOrd="0" presId="urn:microsoft.com/office/officeart/2008/layout/LinedList"/>
    <dgm:cxn modelId="{FBB1D9EC-E9B7-425C-B3DB-F896213226AD}" type="presParOf" srcId="{7F2B2B60-4C0E-42C2-89CE-D585509D4F0A}" destId="{E9F9F7AB-92D9-40FB-93EC-5663B6B907C8}" srcOrd="2" destOrd="0" presId="urn:microsoft.com/office/officeart/2008/layout/LinedList"/>
    <dgm:cxn modelId="{8EBFF244-E5BE-46B5-AF45-0FCD85CDF592}" type="presParOf" srcId="{548224C0-775E-4837-B0D5-1D6E2AC19819}" destId="{D81A9915-554C-4E48-AC21-61E0D9757D09}" srcOrd="2" destOrd="0" presId="urn:microsoft.com/office/officeart/2008/layout/LinedList"/>
    <dgm:cxn modelId="{1B521EB4-EC7F-46D0-868C-5CB6B8171F2C}" type="presParOf" srcId="{548224C0-775E-4837-B0D5-1D6E2AC19819}" destId="{6622235B-935F-4993-82CC-94132F99B23B}" srcOrd="3" destOrd="0" presId="urn:microsoft.com/office/officeart/2008/layout/LinedList"/>
    <dgm:cxn modelId="{F442B126-7860-4CAB-85FD-EB10D041657C}" type="presParOf" srcId="{548224C0-775E-4837-B0D5-1D6E2AC19819}" destId="{6C895247-8698-4DB0-81EF-9D407867B070}" srcOrd="4" destOrd="0" presId="urn:microsoft.com/office/officeart/2008/layout/LinedList"/>
    <dgm:cxn modelId="{721CC65F-7675-4C68-A3CA-3CC54DE81B1E}" type="presParOf" srcId="{6C895247-8698-4DB0-81EF-9D407867B070}" destId="{08839180-862D-4228-AF0B-B92F944B8246}" srcOrd="0" destOrd="0" presId="urn:microsoft.com/office/officeart/2008/layout/LinedList"/>
    <dgm:cxn modelId="{2F280450-4536-4E8B-9F26-72E8481D7C28}" type="presParOf" srcId="{6C895247-8698-4DB0-81EF-9D407867B070}" destId="{247F572B-09A7-43E6-AB86-2DCDED62619F}" srcOrd="1" destOrd="0" presId="urn:microsoft.com/office/officeart/2008/layout/LinedList"/>
    <dgm:cxn modelId="{57421D1F-0DCF-46EC-9883-0ED4A4D036D7}" type="presParOf" srcId="{6C895247-8698-4DB0-81EF-9D407867B070}" destId="{4A1D406F-C27D-4429-BDC7-185541974892}" srcOrd="2" destOrd="0" presId="urn:microsoft.com/office/officeart/2008/layout/LinedList"/>
    <dgm:cxn modelId="{E21242D9-304D-4B4F-A9F8-BB6B19453720}" type="presParOf" srcId="{548224C0-775E-4837-B0D5-1D6E2AC19819}" destId="{4D41E0AC-D0B1-40B9-9424-501556D5FBCD}" srcOrd="5" destOrd="0" presId="urn:microsoft.com/office/officeart/2008/layout/LinedList"/>
    <dgm:cxn modelId="{319A0E3B-669D-4613-B84F-8688789C47DE}" type="presParOf" srcId="{548224C0-775E-4837-B0D5-1D6E2AC19819}" destId="{30A58B0A-EA5A-4235-9D79-7B45A4C90CD1}" srcOrd="6" destOrd="0" presId="urn:microsoft.com/office/officeart/2008/layout/LinedList"/>
    <dgm:cxn modelId="{3A9EA74C-42BD-4B9F-BD41-BC64C8D9A8E4}" type="presParOf" srcId="{548224C0-775E-4837-B0D5-1D6E2AC19819}" destId="{6D9EEE3A-3A3F-4A34-B79B-798132B3F0B4}" srcOrd="7" destOrd="0" presId="urn:microsoft.com/office/officeart/2008/layout/LinedList"/>
    <dgm:cxn modelId="{EC72724F-31BF-4972-87E1-C14CBD6C3C48}" type="presParOf" srcId="{6D9EEE3A-3A3F-4A34-B79B-798132B3F0B4}" destId="{73AF1C32-0214-4C98-846F-7E9A449895DA}" srcOrd="0" destOrd="0" presId="urn:microsoft.com/office/officeart/2008/layout/LinedList"/>
    <dgm:cxn modelId="{7BEA85E1-A758-46A0-AB2B-BEAB71430752}" type="presParOf" srcId="{6D9EEE3A-3A3F-4A34-B79B-798132B3F0B4}" destId="{4A12594E-1FF7-43DD-B08D-7FD1F796BF9E}" srcOrd="1" destOrd="0" presId="urn:microsoft.com/office/officeart/2008/layout/LinedList"/>
    <dgm:cxn modelId="{C9C70E98-0714-4056-9C2F-49529E8597FB}" type="presParOf" srcId="{6D9EEE3A-3A3F-4A34-B79B-798132B3F0B4}" destId="{8B528B27-48B0-4A82-8B32-54BCD1C1571F}" srcOrd="2" destOrd="0" presId="urn:microsoft.com/office/officeart/2008/layout/LinedList"/>
    <dgm:cxn modelId="{65833F5D-27C3-4854-8D98-300F4F92049B}" type="presParOf" srcId="{548224C0-775E-4837-B0D5-1D6E2AC19819}" destId="{2419EE4E-3469-4338-A84F-433C90EC6967}" srcOrd="8" destOrd="0" presId="urn:microsoft.com/office/officeart/2008/layout/LinedList"/>
    <dgm:cxn modelId="{275C5370-3445-45C2-92B3-0D523992F7EF}" type="presParOf" srcId="{548224C0-775E-4837-B0D5-1D6E2AC19819}" destId="{B8CEA948-43F7-476C-9A8E-71A1C3F5690B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629C8D-F7B4-4826-B321-FF66AFDE1973}" type="doc">
      <dgm:prSet loTypeId="urn:microsoft.com/office/officeart/2005/8/layout/cycle8" loCatId="cycle" qsTypeId="urn:microsoft.com/office/officeart/2005/8/quickstyle/3d5" qsCatId="3D" csTypeId="urn:microsoft.com/office/officeart/2005/8/colors/accent3_4" csCatId="accent3" phldr="1"/>
      <dgm:spPr/>
      <dgm:t>
        <a:bodyPr/>
        <a:lstStyle/>
        <a:p>
          <a:endParaRPr lang="es-MX"/>
        </a:p>
      </dgm:t>
    </dgm:pt>
    <dgm:pt modelId="{B773A585-D15F-449E-8D19-97535FE2EB6F}">
      <dgm:prSet custT="1"/>
      <dgm:spPr/>
      <dgm:t>
        <a:bodyPr/>
        <a:lstStyle/>
        <a:p>
          <a:pPr rtl="0"/>
          <a:r>
            <a:rPr lang="es-MX" sz="1600" b="1" dirty="0" smtClean="0">
              <a:latin typeface="Arial" pitchFamily="34" charset="0"/>
              <a:cs typeface="Arial" pitchFamily="34" charset="0"/>
            </a:rPr>
            <a:t>Propuesta formativa Orientada al desarrollo de competencias y centrada en el aprendizaje de las y los estudiantes</a:t>
          </a:r>
          <a:endParaRPr lang="es-MX" sz="1600" b="1" dirty="0">
            <a:latin typeface="Arial" pitchFamily="34" charset="0"/>
            <a:cs typeface="Arial" pitchFamily="34" charset="0"/>
          </a:endParaRPr>
        </a:p>
      </dgm:t>
    </dgm:pt>
    <dgm:pt modelId="{D285146A-F3CD-41B7-A718-32DC6497327C}" type="parTrans" cxnId="{BB1D03E0-B88A-4CBB-A862-A89BB4A5A015}">
      <dgm:prSet/>
      <dgm:spPr/>
      <dgm:t>
        <a:bodyPr/>
        <a:lstStyle/>
        <a:p>
          <a:endParaRPr lang="es-MX"/>
        </a:p>
      </dgm:t>
    </dgm:pt>
    <dgm:pt modelId="{E4274E9A-0C97-4031-8E1B-E6277341CE76}" type="sibTrans" cxnId="{BB1D03E0-B88A-4CBB-A862-A89BB4A5A015}">
      <dgm:prSet/>
      <dgm:spPr/>
      <dgm:t>
        <a:bodyPr/>
        <a:lstStyle/>
        <a:p>
          <a:endParaRPr lang="es-MX"/>
        </a:p>
      </dgm:t>
    </dgm:pt>
    <dgm:pt modelId="{6FB4997F-11A7-445F-991F-5E09BA841374}" type="pres">
      <dgm:prSet presAssocID="{A6629C8D-F7B4-4826-B321-FF66AFDE197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920F5B77-1F4B-4CA5-9B06-C46E55DEFF59}" type="pres">
      <dgm:prSet presAssocID="{A6629C8D-F7B4-4826-B321-FF66AFDE1973}" presName="wedge1" presStyleLbl="node1" presStyleIdx="0" presStyleCnt="1" custScaleX="114252"/>
      <dgm:spPr/>
      <dgm:t>
        <a:bodyPr/>
        <a:lstStyle/>
        <a:p>
          <a:endParaRPr lang="es-MX"/>
        </a:p>
      </dgm:t>
    </dgm:pt>
    <dgm:pt modelId="{9C8AD41A-B70C-4B56-8038-DA90267C40C0}" type="pres">
      <dgm:prSet presAssocID="{A6629C8D-F7B4-4826-B321-FF66AFDE1973}" presName="dummy1a" presStyleCnt="0"/>
      <dgm:spPr/>
      <dgm:t>
        <a:bodyPr/>
        <a:lstStyle/>
        <a:p>
          <a:endParaRPr lang="es-ES"/>
        </a:p>
      </dgm:t>
    </dgm:pt>
    <dgm:pt modelId="{12045AD4-93C2-4F26-B053-CC5CF73EFD54}" type="pres">
      <dgm:prSet presAssocID="{A6629C8D-F7B4-4826-B321-FF66AFDE1973}" presName="dummy1b" presStyleCnt="0"/>
      <dgm:spPr/>
      <dgm:t>
        <a:bodyPr/>
        <a:lstStyle/>
        <a:p>
          <a:endParaRPr lang="es-ES"/>
        </a:p>
      </dgm:t>
    </dgm:pt>
    <dgm:pt modelId="{0249D284-AF58-4044-84E8-2AB4A75F838F}" type="pres">
      <dgm:prSet presAssocID="{A6629C8D-F7B4-4826-B321-FF66AFDE1973}" presName="wedge1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8C36EAA-24DB-4336-99FB-4BB67BEC2DE0}" type="pres">
      <dgm:prSet presAssocID="{E4274E9A-0C97-4031-8E1B-E6277341CE76}" presName="arrowWedge1single" presStyleLbl="fgSibTrans2D1" presStyleIdx="0" presStyleCnt="1" custScaleX="125615" custLinFactNeighborX="-285" custLinFactNeighborY="-688"/>
      <dgm:spPr>
        <a:solidFill>
          <a:srgbClr val="CC3300"/>
        </a:solidFill>
        <a:ln>
          <a:solidFill>
            <a:srgbClr val="800000"/>
          </a:solidFill>
        </a:ln>
      </dgm:spPr>
      <dgm:t>
        <a:bodyPr/>
        <a:lstStyle/>
        <a:p>
          <a:endParaRPr lang="es-ES"/>
        </a:p>
      </dgm:t>
    </dgm:pt>
  </dgm:ptLst>
  <dgm:cxnLst>
    <dgm:cxn modelId="{BB1D03E0-B88A-4CBB-A862-A89BB4A5A015}" srcId="{A6629C8D-F7B4-4826-B321-FF66AFDE1973}" destId="{B773A585-D15F-449E-8D19-97535FE2EB6F}" srcOrd="0" destOrd="0" parTransId="{D285146A-F3CD-41B7-A718-32DC6497327C}" sibTransId="{E4274E9A-0C97-4031-8E1B-E6277341CE76}"/>
    <dgm:cxn modelId="{5B97CB60-4E9C-4384-9EB3-1C3031E9F945}" type="presOf" srcId="{B773A585-D15F-449E-8D19-97535FE2EB6F}" destId="{0249D284-AF58-4044-84E8-2AB4A75F838F}" srcOrd="1" destOrd="0" presId="urn:microsoft.com/office/officeart/2005/8/layout/cycle8"/>
    <dgm:cxn modelId="{71916B34-63B1-4CF7-ADE4-5C1B85573657}" type="presOf" srcId="{B773A585-D15F-449E-8D19-97535FE2EB6F}" destId="{920F5B77-1F4B-4CA5-9B06-C46E55DEFF59}" srcOrd="0" destOrd="0" presId="urn:microsoft.com/office/officeart/2005/8/layout/cycle8"/>
    <dgm:cxn modelId="{43239921-20DC-4A77-A5DC-E8D6B3BB8E95}" type="presOf" srcId="{A6629C8D-F7B4-4826-B321-FF66AFDE1973}" destId="{6FB4997F-11A7-445F-991F-5E09BA841374}" srcOrd="0" destOrd="0" presId="urn:microsoft.com/office/officeart/2005/8/layout/cycle8"/>
    <dgm:cxn modelId="{495F8D39-B780-4C50-BDE9-F709AB885E29}" type="presParOf" srcId="{6FB4997F-11A7-445F-991F-5E09BA841374}" destId="{920F5B77-1F4B-4CA5-9B06-C46E55DEFF59}" srcOrd="0" destOrd="0" presId="urn:microsoft.com/office/officeart/2005/8/layout/cycle8"/>
    <dgm:cxn modelId="{B1FA5EDC-EDEB-4F38-9B11-9D231D852D7C}" type="presParOf" srcId="{6FB4997F-11A7-445F-991F-5E09BA841374}" destId="{9C8AD41A-B70C-4B56-8038-DA90267C40C0}" srcOrd="1" destOrd="0" presId="urn:microsoft.com/office/officeart/2005/8/layout/cycle8"/>
    <dgm:cxn modelId="{0206AF59-3523-415D-8424-23AB634F68D9}" type="presParOf" srcId="{6FB4997F-11A7-445F-991F-5E09BA841374}" destId="{12045AD4-93C2-4F26-B053-CC5CF73EFD54}" srcOrd="2" destOrd="0" presId="urn:microsoft.com/office/officeart/2005/8/layout/cycle8"/>
    <dgm:cxn modelId="{C029C22D-B620-4BBA-B7D9-AACBDF7F00D9}" type="presParOf" srcId="{6FB4997F-11A7-445F-991F-5E09BA841374}" destId="{0249D284-AF58-4044-84E8-2AB4A75F838F}" srcOrd="3" destOrd="0" presId="urn:microsoft.com/office/officeart/2005/8/layout/cycle8"/>
    <dgm:cxn modelId="{1EB79330-A094-4253-B94E-ACA97E1C28EF}" type="presParOf" srcId="{6FB4997F-11A7-445F-991F-5E09BA841374}" destId="{88C36EAA-24DB-4336-99FB-4BB67BEC2DE0}" srcOrd="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753593-3B3A-4F10-9AEB-F0B35FC63C74}" type="doc">
      <dgm:prSet loTypeId="urn:microsoft.com/office/officeart/2005/8/layout/process1" loCatId="process" qsTypeId="urn:microsoft.com/office/officeart/2005/8/quickstyle/3d6" qsCatId="3D" csTypeId="urn:microsoft.com/office/officeart/2005/8/colors/accent0_3" csCatId="mainScheme" phldr="1"/>
      <dgm:spPr/>
    </dgm:pt>
    <dgm:pt modelId="{10985E89-1161-4C0D-A3C3-448596AC743D}">
      <dgm:prSet phldrT="[Texto]"/>
      <dgm:spPr/>
      <dgm:t>
        <a:bodyPr/>
        <a:lstStyle/>
        <a:p>
          <a:r>
            <a:rPr lang="es-ES" dirty="0" smtClean="0"/>
            <a:t>Reforma de educación preescolar</a:t>
          </a:r>
        </a:p>
        <a:p>
          <a:r>
            <a:rPr lang="es-ES" dirty="0" smtClean="0"/>
            <a:t>2004</a:t>
          </a:r>
          <a:endParaRPr lang="es-ES" dirty="0"/>
        </a:p>
      </dgm:t>
    </dgm:pt>
    <dgm:pt modelId="{FB77F435-DCE9-42EB-B34D-A465D3EE91A5}" type="parTrans" cxnId="{2E5F1311-F20B-4619-8400-84F26610D6B6}">
      <dgm:prSet/>
      <dgm:spPr/>
      <dgm:t>
        <a:bodyPr/>
        <a:lstStyle/>
        <a:p>
          <a:endParaRPr lang="es-ES"/>
        </a:p>
      </dgm:t>
    </dgm:pt>
    <dgm:pt modelId="{DF058B07-D1C9-4E86-829F-DF35629EF153}" type="sibTrans" cxnId="{2E5F1311-F20B-4619-8400-84F26610D6B6}">
      <dgm:prSet/>
      <dgm:spPr/>
      <dgm:t>
        <a:bodyPr/>
        <a:lstStyle/>
        <a:p>
          <a:endParaRPr lang="es-ES"/>
        </a:p>
      </dgm:t>
    </dgm:pt>
    <dgm:pt modelId="{C333498B-3AAF-4BCD-963E-9C4A566ACA09}">
      <dgm:prSet phldrT="[Texto]"/>
      <dgm:spPr/>
      <dgm:t>
        <a:bodyPr/>
        <a:lstStyle/>
        <a:p>
          <a:r>
            <a:rPr lang="es-ES" dirty="0" smtClean="0"/>
            <a:t>Reforma de educación secundaria</a:t>
          </a:r>
        </a:p>
        <a:p>
          <a:r>
            <a:rPr lang="es-ES" dirty="0" smtClean="0"/>
            <a:t>2006</a:t>
          </a:r>
          <a:endParaRPr lang="es-ES" dirty="0"/>
        </a:p>
      </dgm:t>
    </dgm:pt>
    <dgm:pt modelId="{D3B82C49-F3CD-40AC-AF81-87C86D26B48C}" type="parTrans" cxnId="{C8A296E1-584A-4ABF-B18F-3DC7FC5BCFF6}">
      <dgm:prSet/>
      <dgm:spPr/>
      <dgm:t>
        <a:bodyPr/>
        <a:lstStyle/>
        <a:p>
          <a:endParaRPr lang="es-ES"/>
        </a:p>
      </dgm:t>
    </dgm:pt>
    <dgm:pt modelId="{57CD67D3-F646-4490-821E-F28B0CB4CA6E}" type="sibTrans" cxnId="{C8A296E1-584A-4ABF-B18F-3DC7FC5BCFF6}">
      <dgm:prSet/>
      <dgm:spPr/>
      <dgm:t>
        <a:bodyPr/>
        <a:lstStyle/>
        <a:p>
          <a:endParaRPr lang="es-ES"/>
        </a:p>
      </dgm:t>
    </dgm:pt>
    <dgm:pt modelId="{09247D29-3ED5-4644-8255-BA2AACC3E2DE}">
      <dgm:prSet phldrT="[Texto]"/>
      <dgm:spPr/>
      <dgm:t>
        <a:bodyPr/>
        <a:lstStyle/>
        <a:p>
          <a:r>
            <a:rPr lang="es-ES" dirty="0" smtClean="0"/>
            <a:t>Reforma de educación primaria</a:t>
          </a:r>
        </a:p>
        <a:p>
          <a:r>
            <a:rPr lang="es-ES" dirty="0" smtClean="0"/>
            <a:t>2009</a:t>
          </a:r>
          <a:endParaRPr lang="es-ES" dirty="0"/>
        </a:p>
      </dgm:t>
    </dgm:pt>
    <dgm:pt modelId="{5DCCEE3C-DCDA-4A7E-93FB-24E867BC56BE}" type="parTrans" cxnId="{071AB4CD-FC8B-4E57-A35F-A44E3452B435}">
      <dgm:prSet/>
      <dgm:spPr/>
      <dgm:t>
        <a:bodyPr/>
        <a:lstStyle/>
        <a:p>
          <a:endParaRPr lang="es-ES"/>
        </a:p>
      </dgm:t>
    </dgm:pt>
    <dgm:pt modelId="{099C57A8-E56C-436A-AC41-32828D77F74F}" type="sibTrans" cxnId="{071AB4CD-FC8B-4E57-A35F-A44E3452B435}">
      <dgm:prSet/>
      <dgm:spPr/>
      <dgm:t>
        <a:bodyPr/>
        <a:lstStyle/>
        <a:p>
          <a:endParaRPr lang="es-ES"/>
        </a:p>
      </dgm:t>
    </dgm:pt>
    <dgm:pt modelId="{A6738D4B-5C7F-4A91-8303-0DB080613192}" type="pres">
      <dgm:prSet presAssocID="{96753593-3B3A-4F10-9AEB-F0B35FC63C74}" presName="Name0" presStyleCnt="0">
        <dgm:presLayoutVars>
          <dgm:dir/>
          <dgm:resizeHandles val="exact"/>
        </dgm:presLayoutVars>
      </dgm:prSet>
      <dgm:spPr/>
    </dgm:pt>
    <dgm:pt modelId="{D5FF2291-EE51-433D-A90F-216C2FB1A85C}" type="pres">
      <dgm:prSet presAssocID="{10985E89-1161-4C0D-A3C3-448596AC743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FB68F59-0F56-44F7-87CD-290F77477594}" type="pres">
      <dgm:prSet presAssocID="{DF058B07-D1C9-4E86-829F-DF35629EF153}" presName="sibTrans" presStyleLbl="sibTrans2D1" presStyleIdx="0" presStyleCnt="2"/>
      <dgm:spPr/>
      <dgm:t>
        <a:bodyPr/>
        <a:lstStyle/>
        <a:p>
          <a:endParaRPr lang="es-ES"/>
        </a:p>
      </dgm:t>
    </dgm:pt>
    <dgm:pt modelId="{69AD5A31-E91E-4801-B1A3-08A2B7D7321D}" type="pres">
      <dgm:prSet presAssocID="{DF058B07-D1C9-4E86-829F-DF35629EF153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8F7561AE-61A5-42F9-B785-D54074D66099}" type="pres">
      <dgm:prSet presAssocID="{C333498B-3AAF-4BCD-963E-9C4A566ACA0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4531FD7-72F6-4DEE-B05F-2F7984FB9C75}" type="pres">
      <dgm:prSet presAssocID="{57CD67D3-F646-4490-821E-F28B0CB4CA6E}" presName="sibTrans" presStyleLbl="sibTrans2D1" presStyleIdx="1" presStyleCnt="2"/>
      <dgm:spPr/>
      <dgm:t>
        <a:bodyPr/>
        <a:lstStyle/>
        <a:p>
          <a:endParaRPr lang="es-ES"/>
        </a:p>
      </dgm:t>
    </dgm:pt>
    <dgm:pt modelId="{C1A20361-77B3-47AB-853F-1963638F197C}" type="pres">
      <dgm:prSet presAssocID="{57CD67D3-F646-4490-821E-F28B0CB4CA6E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1D35151B-6552-4BDA-BF5A-FD410B73C461}" type="pres">
      <dgm:prSet presAssocID="{09247D29-3ED5-4644-8255-BA2AACC3E2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08426B8-876B-4B77-91A1-20797FFD5D07}" type="presOf" srcId="{10985E89-1161-4C0D-A3C3-448596AC743D}" destId="{D5FF2291-EE51-433D-A90F-216C2FB1A85C}" srcOrd="0" destOrd="0" presId="urn:microsoft.com/office/officeart/2005/8/layout/process1"/>
    <dgm:cxn modelId="{2E5F1311-F20B-4619-8400-84F26610D6B6}" srcId="{96753593-3B3A-4F10-9AEB-F0B35FC63C74}" destId="{10985E89-1161-4C0D-A3C3-448596AC743D}" srcOrd="0" destOrd="0" parTransId="{FB77F435-DCE9-42EB-B34D-A465D3EE91A5}" sibTransId="{DF058B07-D1C9-4E86-829F-DF35629EF153}"/>
    <dgm:cxn modelId="{78A6740A-7BEC-4297-B5A7-79F0BF826BC7}" type="presOf" srcId="{C333498B-3AAF-4BCD-963E-9C4A566ACA09}" destId="{8F7561AE-61A5-42F9-B785-D54074D66099}" srcOrd="0" destOrd="0" presId="urn:microsoft.com/office/officeart/2005/8/layout/process1"/>
    <dgm:cxn modelId="{389C12D7-1BDD-4012-8C52-CD372720415E}" type="presOf" srcId="{57CD67D3-F646-4490-821E-F28B0CB4CA6E}" destId="{24531FD7-72F6-4DEE-B05F-2F7984FB9C75}" srcOrd="0" destOrd="0" presId="urn:microsoft.com/office/officeart/2005/8/layout/process1"/>
    <dgm:cxn modelId="{8AF051B9-B9F0-4466-B0A4-E876AB854CAA}" type="presOf" srcId="{09247D29-3ED5-4644-8255-BA2AACC3E2DE}" destId="{1D35151B-6552-4BDA-BF5A-FD410B73C461}" srcOrd="0" destOrd="0" presId="urn:microsoft.com/office/officeart/2005/8/layout/process1"/>
    <dgm:cxn modelId="{C8A296E1-584A-4ABF-B18F-3DC7FC5BCFF6}" srcId="{96753593-3B3A-4F10-9AEB-F0B35FC63C74}" destId="{C333498B-3AAF-4BCD-963E-9C4A566ACA09}" srcOrd="1" destOrd="0" parTransId="{D3B82C49-F3CD-40AC-AF81-87C86D26B48C}" sibTransId="{57CD67D3-F646-4490-821E-F28B0CB4CA6E}"/>
    <dgm:cxn modelId="{2E8FDF3B-DB6E-4121-96F1-E4CC79745224}" type="presOf" srcId="{96753593-3B3A-4F10-9AEB-F0B35FC63C74}" destId="{A6738D4B-5C7F-4A91-8303-0DB080613192}" srcOrd="0" destOrd="0" presId="urn:microsoft.com/office/officeart/2005/8/layout/process1"/>
    <dgm:cxn modelId="{1A34715D-071C-42DD-AF27-EBBEDCDC94E8}" type="presOf" srcId="{DF058B07-D1C9-4E86-829F-DF35629EF153}" destId="{69AD5A31-E91E-4801-B1A3-08A2B7D7321D}" srcOrd="1" destOrd="0" presId="urn:microsoft.com/office/officeart/2005/8/layout/process1"/>
    <dgm:cxn modelId="{071AB4CD-FC8B-4E57-A35F-A44E3452B435}" srcId="{96753593-3B3A-4F10-9AEB-F0B35FC63C74}" destId="{09247D29-3ED5-4644-8255-BA2AACC3E2DE}" srcOrd="2" destOrd="0" parTransId="{5DCCEE3C-DCDA-4A7E-93FB-24E867BC56BE}" sibTransId="{099C57A8-E56C-436A-AC41-32828D77F74F}"/>
    <dgm:cxn modelId="{8EDEC0EB-94C1-443D-A229-94A284D7C87B}" type="presOf" srcId="{57CD67D3-F646-4490-821E-F28B0CB4CA6E}" destId="{C1A20361-77B3-47AB-853F-1963638F197C}" srcOrd="1" destOrd="0" presId="urn:microsoft.com/office/officeart/2005/8/layout/process1"/>
    <dgm:cxn modelId="{E3B2B338-B324-48A0-A89B-CED67C00658E}" type="presOf" srcId="{DF058B07-D1C9-4E86-829F-DF35629EF153}" destId="{EFB68F59-0F56-44F7-87CD-290F77477594}" srcOrd="0" destOrd="0" presId="urn:microsoft.com/office/officeart/2005/8/layout/process1"/>
    <dgm:cxn modelId="{130D8DCE-3945-4BEC-ADB9-8AD20EA97857}" type="presParOf" srcId="{A6738D4B-5C7F-4A91-8303-0DB080613192}" destId="{D5FF2291-EE51-433D-A90F-216C2FB1A85C}" srcOrd="0" destOrd="0" presId="urn:microsoft.com/office/officeart/2005/8/layout/process1"/>
    <dgm:cxn modelId="{9673319F-9006-4D05-B4B2-C88D095C2BE7}" type="presParOf" srcId="{A6738D4B-5C7F-4A91-8303-0DB080613192}" destId="{EFB68F59-0F56-44F7-87CD-290F77477594}" srcOrd="1" destOrd="0" presId="urn:microsoft.com/office/officeart/2005/8/layout/process1"/>
    <dgm:cxn modelId="{9D1B9D84-5626-4ABB-8BCC-15F00582008E}" type="presParOf" srcId="{EFB68F59-0F56-44F7-87CD-290F77477594}" destId="{69AD5A31-E91E-4801-B1A3-08A2B7D7321D}" srcOrd="0" destOrd="0" presId="urn:microsoft.com/office/officeart/2005/8/layout/process1"/>
    <dgm:cxn modelId="{22C5AEF3-C311-476C-8727-FBB3668E6E8D}" type="presParOf" srcId="{A6738D4B-5C7F-4A91-8303-0DB080613192}" destId="{8F7561AE-61A5-42F9-B785-D54074D66099}" srcOrd="2" destOrd="0" presId="urn:microsoft.com/office/officeart/2005/8/layout/process1"/>
    <dgm:cxn modelId="{F66BE63D-9A6C-47E4-AA4F-D59FA027766E}" type="presParOf" srcId="{A6738D4B-5C7F-4A91-8303-0DB080613192}" destId="{24531FD7-72F6-4DEE-B05F-2F7984FB9C75}" srcOrd="3" destOrd="0" presId="urn:microsoft.com/office/officeart/2005/8/layout/process1"/>
    <dgm:cxn modelId="{8E45F750-F273-45AE-A2DC-BD7A93C03F92}" type="presParOf" srcId="{24531FD7-72F6-4DEE-B05F-2F7984FB9C75}" destId="{C1A20361-77B3-47AB-853F-1963638F197C}" srcOrd="0" destOrd="0" presId="urn:microsoft.com/office/officeart/2005/8/layout/process1"/>
    <dgm:cxn modelId="{5D9C264D-D791-462E-A807-1ADCF73BCEDA}" type="presParOf" srcId="{A6738D4B-5C7F-4A91-8303-0DB080613192}" destId="{1D35151B-6552-4BDA-BF5A-FD410B73C46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357846-E76B-4E70-91FD-5D2E3F75BE4B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CDC30B4-79F5-4A1D-872E-5C542C08A06B}">
      <dgm:prSet custT="1"/>
      <dgm:spPr>
        <a:solidFill>
          <a:srgbClr val="009999"/>
        </a:solidFill>
      </dgm:spPr>
      <dgm:t>
        <a:bodyPr/>
        <a:lstStyle/>
        <a:p>
          <a:pPr algn="ctr" rtl="0"/>
          <a:r>
            <a:rPr lang="es-MX" sz="20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Preservar y orientar a un mismo rumbo las necesidades de desarrollo económico y social y la herencia ética y cultural a través de la educación básica  del siglo XXI</a:t>
          </a:r>
          <a:endParaRPr lang="es-MX" sz="20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AEA7AB4-E6A8-493D-BFFD-0BD092460A9F}" type="parTrans" cxnId="{33FC31CA-1EED-4769-AF16-D2992121C655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AB48789-CB51-4771-8445-FEFC49CB0565}" type="sibTrans" cxnId="{33FC31CA-1EED-4769-AF16-D2992121C655}">
      <dgm:prSet/>
      <dgm:spPr>
        <a:solidFill>
          <a:srgbClr val="CC3300"/>
        </a:solidFill>
        <a:ln w="57150">
          <a:solidFill>
            <a:srgbClr val="C00000"/>
          </a:solidFill>
          <a:headEnd type="none" w="med" len="med"/>
          <a:tailEnd type="arrow" w="med" len="med"/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88674D2-8EDD-4CF1-B105-3256E63B9FF0}">
      <dgm:prSet custT="1"/>
      <dgm:spPr>
        <a:solidFill>
          <a:srgbClr val="0070C0"/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Recuperar la centralidad del sistema educativo en el desarrollo económico y social durante la primera mitad del siglo </a:t>
          </a:r>
          <a:r>
            <a:rPr lang="es-MX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XXI</a:t>
          </a:r>
          <a:endParaRPr lang="es-MX" sz="14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3102CC3-1B05-4F2B-AF84-9C5FC717BC5B}" type="parTrans" cxnId="{D32105E3-D5AF-422E-933A-3BD29C049A4A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B819075-2591-4487-9CC8-B4EC0438C71D}" type="sibTrans" cxnId="{D32105E3-D5AF-422E-933A-3BD29C049A4A}">
      <dgm:prSet/>
      <dgm:spPr>
        <a:ln w="38100">
          <a:solidFill>
            <a:srgbClr val="C00000"/>
          </a:solidFill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9FC4C3E-1084-4C2C-A9B9-89F28882FFE2}">
      <dgm:prSet custT="1"/>
      <dgm:spPr>
        <a:solidFill>
          <a:srgbClr val="0070C0"/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Renovar la escuela pública y su papel dentro del sistema educativo durante las próximas dos décadas</a:t>
          </a:r>
          <a:endParaRPr lang="es-MX" sz="18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48482A6-F7EA-44DD-B942-DB6B41143F49}" type="parTrans" cxnId="{201CAC06-9087-48A1-B009-298D85DE1448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2187D18-83E2-4D04-8227-A4E110F10F7C}" type="sibTrans" cxnId="{201CAC06-9087-48A1-B009-298D85DE1448}">
      <dgm:prSet/>
      <dgm:spPr>
        <a:ln w="38100">
          <a:solidFill>
            <a:srgbClr val="C00000"/>
          </a:solidFill>
          <a:headEnd type="arrow" w="med" len="med"/>
          <a:tailEnd type="none" w="med" len="med"/>
        </a:ln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5051E37-399C-49B1-8EA8-00F1090A9A02}">
      <dgm:prSet custT="1"/>
      <dgm:spPr>
        <a:solidFill>
          <a:srgbClr val="009999"/>
        </a:solidFill>
      </dgm:spPr>
      <dgm:t>
        <a:bodyPr/>
        <a:lstStyle/>
        <a:p>
          <a:pPr algn="ctr" rtl="0"/>
          <a:endParaRPr lang="es-MX" sz="20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B1F0FA3-71E3-4CF9-A744-CD714BF0A608}" type="parTrans" cxnId="{6FB2048D-A502-430C-97A4-C7F58E659085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537DBFA-1A01-46F7-B70D-3225327A0959}" type="sibTrans" cxnId="{6FB2048D-A502-430C-97A4-C7F58E659085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1330C0A-309F-492D-B108-5F63995991B7}">
      <dgm:prSet custT="1"/>
      <dgm:spPr>
        <a:solidFill>
          <a:srgbClr val="009999"/>
        </a:solidFill>
      </dgm:spPr>
      <dgm:t>
        <a:bodyPr/>
        <a:lstStyle/>
        <a:p>
          <a:pPr algn="ctr" rtl="0"/>
          <a:endParaRPr lang="es-MX" sz="14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611FC32-A3AD-4E56-837F-B611F8742526}" type="parTrans" cxnId="{1B3EBEED-B01D-47A6-924E-5C4E4F9B6E86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83F28FF-E1C3-4686-8D49-5DF0882D1480}" type="sibTrans" cxnId="{1B3EBEED-B01D-47A6-924E-5C4E4F9B6E86}">
      <dgm:prSet/>
      <dgm:spPr/>
      <dgm:t>
        <a:bodyPr/>
        <a:lstStyle/>
        <a:p>
          <a:endParaRPr lang="es-MX" sz="14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3C0BE82-327A-45AF-A306-9144245E25B6}" type="pres">
      <dgm:prSet presAssocID="{7C357846-E76B-4E70-91FD-5D2E3F75BE4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DD423CE7-AF48-4C2C-939C-F2E27BD4534D}" type="pres">
      <dgm:prSet presAssocID="{7CDC30B4-79F5-4A1D-872E-5C542C08A06B}" presName="node" presStyleLbl="node1" presStyleIdx="0" presStyleCnt="3" custScaleX="366643" custScaleY="93932" custRadScaleRad="101215" custRadScaleInc="32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3FE759D-8143-4288-B769-2BF401C93E66}" type="pres">
      <dgm:prSet presAssocID="{7CDC30B4-79F5-4A1D-872E-5C542C08A06B}" presName="spNode" presStyleCnt="0"/>
      <dgm:spPr/>
    </dgm:pt>
    <dgm:pt modelId="{8DA15814-1F97-4C85-8F64-88D5B8A8F62C}" type="pres">
      <dgm:prSet presAssocID="{BAB48789-CB51-4771-8445-FEFC49CB0565}" presName="sibTrans" presStyleLbl="sibTrans1D1" presStyleIdx="0" presStyleCnt="3"/>
      <dgm:spPr/>
      <dgm:t>
        <a:bodyPr/>
        <a:lstStyle/>
        <a:p>
          <a:endParaRPr lang="es-MX"/>
        </a:p>
      </dgm:t>
    </dgm:pt>
    <dgm:pt modelId="{4043343E-1B14-4849-B7CB-97A70984CC7A}" type="pres">
      <dgm:prSet presAssocID="{588674D2-8EDD-4CF1-B105-3256E63B9FF0}" presName="node" presStyleLbl="node1" presStyleIdx="1" presStyleCnt="3" custScaleX="237066" custScaleY="110382" custRadScaleRad="138691" custRadScaleInc="-6792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53A24F0-9DA0-4440-B03A-449699566B71}" type="pres">
      <dgm:prSet presAssocID="{588674D2-8EDD-4CF1-B105-3256E63B9FF0}" presName="spNode" presStyleCnt="0"/>
      <dgm:spPr/>
    </dgm:pt>
    <dgm:pt modelId="{B3058977-ABF0-4ED5-BF9E-0D4711593C9D}" type="pres">
      <dgm:prSet presAssocID="{0B819075-2591-4487-9CC8-B4EC0438C71D}" presName="sibTrans" presStyleLbl="sibTrans1D1" presStyleIdx="1" presStyleCnt="3"/>
      <dgm:spPr/>
      <dgm:t>
        <a:bodyPr/>
        <a:lstStyle/>
        <a:p>
          <a:endParaRPr lang="es-MX"/>
        </a:p>
      </dgm:t>
    </dgm:pt>
    <dgm:pt modelId="{513A40FC-9FC7-4B53-AC87-BBDF1D1AD89F}" type="pres">
      <dgm:prSet presAssocID="{09FC4C3E-1084-4C2C-A9B9-89F28882FFE2}" presName="node" presStyleLbl="node1" presStyleIdx="2" presStyleCnt="3" custScaleX="219071" custScaleY="106593" custRadScaleRad="150099" custRadScaleInc="653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DC4AD52-4E2C-4E07-8F7E-DFA3444EAD4A}" type="pres">
      <dgm:prSet presAssocID="{09FC4C3E-1084-4C2C-A9B9-89F28882FFE2}" presName="spNode" presStyleCnt="0"/>
      <dgm:spPr/>
    </dgm:pt>
    <dgm:pt modelId="{9716588D-5DEF-4C5E-9CF9-27DD55C2E169}" type="pres">
      <dgm:prSet presAssocID="{62187D18-83E2-4D04-8227-A4E110F10F7C}" presName="sibTrans" presStyleLbl="sibTrans1D1" presStyleIdx="2" presStyleCnt="3"/>
      <dgm:spPr/>
      <dgm:t>
        <a:bodyPr/>
        <a:lstStyle/>
        <a:p>
          <a:endParaRPr lang="es-MX"/>
        </a:p>
      </dgm:t>
    </dgm:pt>
  </dgm:ptLst>
  <dgm:cxnLst>
    <dgm:cxn modelId="{1B3EBEED-B01D-47A6-924E-5C4E4F9B6E86}" srcId="{7CDC30B4-79F5-4A1D-872E-5C542C08A06B}" destId="{11330C0A-309F-492D-B108-5F63995991B7}" srcOrd="0" destOrd="0" parTransId="{2611FC32-A3AD-4E56-837F-B611F8742526}" sibTransId="{D83F28FF-E1C3-4686-8D49-5DF0882D1480}"/>
    <dgm:cxn modelId="{F89C8E1F-645A-4ECB-8DF4-5E251107AF17}" type="presOf" srcId="{09FC4C3E-1084-4C2C-A9B9-89F28882FFE2}" destId="{513A40FC-9FC7-4B53-AC87-BBDF1D1AD89F}" srcOrd="0" destOrd="0" presId="urn:microsoft.com/office/officeart/2005/8/layout/cycle6"/>
    <dgm:cxn modelId="{8F0695AA-CDC6-4AF7-9651-BD872977425B}" type="presOf" srcId="{62187D18-83E2-4D04-8227-A4E110F10F7C}" destId="{9716588D-5DEF-4C5E-9CF9-27DD55C2E169}" srcOrd="0" destOrd="0" presId="urn:microsoft.com/office/officeart/2005/8/layout/cycle6"/>
    <dgm:cxn modelId="{D32105E3-D5AF-422E-933A-3BD29C049A4A}" srcId="{7C357846-E76B-4E70-91FD-5D2E3F75BE4B}" destId="{588674D2-8EDD-4CF1-B105-3256E63B9FF0}" srcOrd="1" destOrd="0" parTransId="{B3102CC3-1B05-4F2B-AF84-9C5FC717BC5B}" sibTransId="{0B819075-2591-4487-9CC8-B4EC0438C71D}"/>
    <dgm:cxn modelId="{201CAC06-9087-48A1-B009-298D85DE1448}" srcId="{7C357846-E76B-4E70-91FD-5D2E3F75BE4B}" destId="{09FC4C3E-1084-4C2C-A9B9-89F28882FFE2}" srcOrd="2" destOrd="0" parTransId="{948482A6-F7EA-44DD-B942-DB6B41143F49}" sibTransId="{62187D18-83E2-4D04-8227-A4E110F10F7C}"/>
    <dgm:cxn modelId="{C15D4A3F-71AB-442A-A393-75FC8FC5221E}" type="presOf" srcId="{0B819075-2591-4487-9CC8-B4EC0438C71D}" destId="{B3058977-ABF0-4ED5-BF9E-0D4711593C9D}" srcOrd="0" destOrd="0" presId="urn:microsoft.com/office/officeart/2005/8/layout/cycle6"/>
    <dgm:cxn modelId="{4569DE4F-B7AF-4AD4-ADA5-AFBF16EA2A10}" type="presOf" srcId="{BAB48789-CB51-4771-8445-FEFC49CB0565}" destId="{8DA15814-1F97-4C85-8F64-88D5B8A8F62C}" srcOrd="0" destOrd="0" presId="urn:microsoft.com/office/officeart/2005/8/layout/cycle6"/>
    <dgm:cxn modelId="{00BDCEC9-3737-49FD-8E29-142353393340}" type="presOf" srcId="{7CDC30B4-79F5-4A1D-872E-5C542C08A06B}" destId="{DD423CE7-AF48-4C2C-939C-F2E27BD4534D}" srcOrd="0" destOrd="0" presId="urn:microsoft.com/office/officeart/2005/8/layout/cycle6"/>
    <dgm:cxn modelId="{6FB2048D-A502-430C-97A4-C7F58E659085}" srcId="{7CDC30B4-79F5-4A1D-872E-5C542C08A06B}" destId="{45051E37-399C-49B1-8EA8-00F1090A9A02}" srcOrd="1" destOrd="0" parTransId="{8B1F0FA3-71E3-4CF9-A744-CD714BF0A608}" sibTransId="{0537DBFA-1A01-46F7-B70D-3225327A0959}"/>
    <dgm:cxn modelId="{33FC31CA-1EED-4769-AF16-D2992121C655}" srcId="{7C357846-E76B-4E70-91FD-5D2E3F75BE4B}" destId="{7CDC30B4-79F5-4A1D-872E-5C542C08A06B}" srcOrd="0" destOrd="0" parTransId="{AAEA7AB4-E6A8-493D-BFFD-0BD092460A9F}" sibTransId="{BAB48789-CB51-4771-8445-FEFC49CB0565}"/>
    <dgm:cxn modelId="{F41F7D40-4B8A-4787-BE3C-1F5D93C9101F}" type="presOf" srcId="{11330C0A-309F-492D-B108-5F63995991B7}" destId="{DD423CE7-AF48-4C2C-939C-F2E27BD4534D}" srcOrd="0" destOrd="1" presId="urn:microsoft.com/office/officeart/2005/8/layout/cycle6"/>
    <dgm:cxn modelId="{76014DF7-92CC-46B3-8FBD-4ADE4263F5EE}" type="presOf" srcId="{45051E37-399C-49B1-8EA8-00F1090A9A02}" destId="{DD423CE7-AF48-4C2C-939C-F2E27BD4534D}" srcOrd="0" destOrd="2" presId="urn:microsoft.com/office/officeart/2005/8/layout/cycle6"/>
    <dgm:cxn modelId="{E54EA290-F48A-4701-923F-BE6DF2A7B58A}" type="presOf" srcId="{588674D2-8EDD-4CF1-B105-3256E63B9FF0}" destId="{4043343E-1B14-4849-B7CB-97A70984CC7A}" srcOrd="0" destOrd="0" presId="urn:microsoft.com/office/officeart/2005/8/layout/cycle6"/>
    <dgm:cxn modelId="{634B897C-92C0-432F-B065-B2DE55E27C72}" type="presOf" srcId="{7C357846-E76B-4E70-91FD-5D2E3F75BE4B}" destId="{63C0BE82-327A-45AF-A306-9144245E25B6}" srcOrd="0" destOrd="0" presId="urn:microsoft.com/office/officeart/2005/8/layout/cycle6"/>
    <dgm:cxn modelId="{9A2457B0-5A33-4F71-B792-562540062440}" type="presParOf" srcId="{63C0BE82-327A-45AF-A306-9144245E25B6}" destId="{DD423CE7-AF48-4C2C-939C-F2E27BD4534D}" srcOrd="0" destOrd="0" presId="urn:microsoft.com/office/officeart/2005/8/layout/cycle6"/>
    <dgm:cxn modelId="{4B352B41-ACC4-4FF4-BE32-E5193F30E1B3}" type="presParOf" srcId="{63C0BE82-327A-45AF-A306-9144245E25B6}" destId="{33FE759D-8143-4288-B769-2BF401C93E66}" srcOrd="1" destOrd="0" presId="urn:microsoft.com/office/officeart/2005/8/layout/cycle6"/>
    <dgm:cxn modelId="{6637CF7F-45E9-4A43-A4CA-96B0F5A6907E}" type="presParOf" srcId="{63C0BE82-327A-45AF-A306-9144245E25B6}" destId="{8DA15814-1F97-4C85-8F64-88D5B8A8F62C}" srcOrd="2" destOrd="0" presId="urn:microsoft.com/office/officeart/2005/8/layout/cycle6"/>
    <dgm:cxn modelId="{236D5CCB-C0EE-44AD-B03B-F7FA8A31CA6D}" type="presParOf" srcId="{63C0BE82-327A-45AF-A306-9144245E25B6}" destId="{4043343E-1B14-4849-B7CB-97A70984CC7A}" srcOrd="3" destOrd="0" presId="urn:microsoft.com/office/officeart/2005/8/layout/cycle6"/>
    <dgm:cxn modelId="{3EA7B07B-309F-487F-B566-9F323CA50B2E}" type="presParOf" srcId="{63C0BE82-327A-45AF-A306-9144245E25B6}" destId="{B53A24F0-9DA0-4440-B03A-449699566B71}" srcOrd="4" destOrd="0" presId="urn:microsoft.com/office/officeart/2005/8/layout/cycle6"/>
    <dgm:cxn modelId="{61817263-C684-4152-997D-ACC9EA45C388}" type="presParOf" srcId="{63C0BE82-327A-45AF-A306-9144245E25B6}" destId="{B3058977-ABF0-4ED5-BF9E-0D4711593C9D}" srcOrd="5" destOrd="0" presId="urn:microsoft.com/office/officeart/2005/8/layout/cycle6"/>
    <dgm:cxn modelId="{B334EDD2-CADE-4DB7-B693-4EF3E483B083}" type="presParOf" srcId="{63C0BE82-327A-45AF-A306-9144245E25B6}" destId="{513A40FC-9FC7-4B53-AC87-BBDF1D1AD89F}" srcOrd="6" destOrd="0" presId="urn:microsoft.com/office/officeart/2005/8/layout/cycle6"/>
    <dgm:cxn modelId="{0D385AF3-71A2-4621-8A4C-ECEC75097123}" type="presParOf" srcId="{63C0BE82-327A-45AF-A306-9144245E25B6}" destId="{3DC4AD52-4E2C-4E07-8F7E-DFA3444EAD4A}" srcOrd="7" destOrd="0" presId="urn:microsoft.com/office/officeart/2005/8/layout/cycle6"/>
    <dgm:cxn modelId="{0E799DAE-E90F-47E0-93F7-04CF382459B3}" type="presParOf" srcId="{63C0BE82-327A-45AF-A306-9144245E25B6}" destId="{9716588D-5DEF-4C5E-9CF9-27DD55C2E169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AF97B7-BA69-4E00-8430-311F389A611D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6BD48931-6D18-49AA-9B4C-C8CF4BC506C4}">
      <dgm:prSet phldrT="[Texto]" custT="1"/>
      <dgm:spPr/>
      <dgm:t>
        <a:bodyPr/>
        <a:lstStyle/>
        <a:p>
          <a:r>
            <a:rPr lang="es-ES" sz="2000" b="0" dirty="0" smtClean="0"/>
            <a:t>Acuerdo 348</a:t>
          </a:r>
        </a:p>
        <a:p>
          <a:r>
            <a:rPr lang="es-ES" sz="2000" b="0" dirty="0" smtClean="0"/>
            <a:t>PEP Preescolar 2004</a:t>
          </a:r>
          <a:endParaRPr lang="es-ES" sz="2000" b="0" dirty="0"/>
        </a:p>
      </dgm:t>
    </dgm:pt>
    <dgm:pt modelId="{B10B1200-74A8-4AA7-8DDD-AFABBD3BB8C7}" type="parTrans" cxnId="{0D7900C6-837F-4EF4-8DA7-C03A5BCAA45D}">
      <dgm:prSet/>
      <dgm:spPr/>
      <dgm:t>
        <a:bodyPr/>
        <a:lstStyle/>
        <a:p>
          <a:endParaRPr lang="es-ES" sz="2000" b="0"/>
        </a:p>
      </dgm:t>
    </dgm:pt>
    <dgm:pt modelId="{7DA745FE-92EF-4812-8689-4ACDD25CD09E}" type="sibTrans" cxnId="{0D7900C6-837F-4EF4-8DA7-C03A5BCAA45D}">
      <dgm:prSet custT="1"/>
      <dgm:spPr/>
      <dgm:t>
        <a:bodyPr/>
        <a:lstStyle/>
        <a:p>
          <a:endParaRPr lang="es-ES" sz="2000" b="0"/>
        </a:p>
      </dgm:t>
    </dgm:pt>
    <dgm:pt modelId="{7FB52A13-06BA-430A-A24D-1354923BF8F3}">
      <dgm:prSet phldrT="[Texto]" custT="1"/>
      <dgm:spPr/>
      <dgm:t>
        <a:bodyPr/>
        <a:lstStyle/>
        <a:p>
          <a:r>
            <a:rPr lang="es-ES" sz="2000" b="0" dirty="0" smtClean="0"/>
            <a:t>Acuerdo 181</a:t>
          </a:r>
        </a:p>
        <a:p>
          <a:r>
            <a:rPr lang="es-ES" sz="2000" b="0" dirty="0" smtClean="0"/>
            <a:t>PPE Primaria  1993</a:t>
          </a:r>
          <a:endParaRPr lang="es-ES" sz="2000" b="0" dirty="0"/>
        </a:p>
      </dgm:t>
    </dgm:pt>
    <dgm:pt modelId="{0994FD80-D7E2-4063-9541-BEFFC9202BDF}" type="parTrans" cxnId="{11E6602B-4938-43F0-80CB-930A7A54400E}">
      <dgm:prSet/>
      <dgm:spPr/>
      <dgm:t>
        <a:bodyPr/>
        <a:lstStyle/>
        <a:p>
          <a:endParaRPr lang="es-ES" sz="2000" b="0"/>
        </a:p>
      </dgm:t>
    </dgm:pt>
    <dgm:pt modelId="{48089BED-9F45-4E08-9B49-A0614F3E85AA}" type="sibTrans" cxnId="{11E6602B-4938-43F0-80CB-930A7A54400E}">
      <dgm:prSet custT="1"/>
      <dgm:spPr/>
      <dgm:t>
        <a:bodyPr/>
        <a:lstStyle/>
        <a:p>
          <a:endParaRPr lang="es-ES" sz="2000" b="0"/>
        </a:p>
      </dgm:t>
    </dgm:pt>
    <dgm:pt modelId="{CF9EBD21-0800-44EB-A1F5-B8904627AE92}">
      <dgm:prSet phldrT="[Texto]" custT="1"/>
      <dgm:spPr/>
      <dgm:t>
        <a:bodyPr/>
        <a:lstStyle/>
        <a:p>
          <a:r>
            <a:rPr lang="es-ES" sz="2000" b="0" dirty="0" smtClean="0"/>
            <a:t>Acuerdos 494 y 540</a:t>
          </a:r>
        </a:p>
        <a:p>
          <a:r>
            <a:rPr lang="es-ES" sz="2000" b="0" dirty="0" smtClean="0"/>
            <a:t>PPE Primaria 1º, 2º, 5º, 6º.</a:t>
          </a:r>
          <a:endParaRPr lang="es-ES" sz="2000" b="0" dirty="0"/>
        </a:p>
      </dgm:t>
    </dgm:pt>
    <dgm:pt modelId="{75B310F2-B614-472A-9EC8-4CE397E409A5}" type="parTrans" cxnId="{1A76E933-6904-4DA0-8D91-C9D9235C8218}">
      <dgm:prSet/>
      <dgm:spPr/>
      <dgm:t>
        <a:bodyPr/>
        <a:lstStyle/>
        <a:p>
          <a:endParaRPr lang="es-ES" sz="2000" b="0"/>
        </a:p>
      </dgm:t>
    </dgm:pt>
    <dgm:pt modelId="{B77EA344-7A14-4114-96DE-F644811CBABF}" type="sibTrans" cxnId="{1A76E933-6904-4DA0-8D91-C9D9235C8218}">
      <dgm:prSet custT="1"/>
      <dgm:spPr/>
      <dgm:t>
        <a:bodyPr/>
        <a:lstStyle/>
        <a:p>
          <a:endParaRPr lang="es-ES" sz="2000" b="0"/>
        </a:p>
      </dgm:t>
    </dgm:pt>
    <dgm:pt modelId="{DBD3AE9A-6355-4E8A-9703-7A8343963399}">
      <dgm:prSet custT="1"/>
      <dgm:spPr/>
      <dgm:t>
        <a:bodyPr/>
        <a:lstStyle/>
        <a:p>
          <a:r>
            <a:rPr lang="es-ES" sz="2000" b="0" dirty="0" smtClean="0"/>
            <a:t>Acuerdo 384</a:t>
          </a:r>
        </a:p>
        <a:p>
          <a:r>
            <a:rPr lang="es-ES" sz="2000" b="0" dirty="0" smtClean="0"/>
            <a:t>PPE Secundaria 2006</a:t>
          </a:r>
        </a:p>
      </dgm:t>
    </dgm:pt>
    <dgm:pt modelId="{A463542D-A94A-4EFB-B7D5-C11F3C0B0E34}" type="parTrans" cxnId="{E4BCD5D2-5A4C-46EF-9922-27E59987D236}">
      <dgm:prSet/>
      <dgm:spPr/>
      <dgm:t>
        <a:bodyPr/>
        <a:lstStyle/>
        <a:p>
          <a:endParaRPr lang="es-ES" sz="2000" b="0"/>
        </a:p>
      </dgm:t>
    </dgm:pt>
    <dgm:pt modelId="{8C9EDB7B-ECA6-463F-99E6-3A04D7CC14C6}" type="sibTrans" cxnId="{E4BCD5D2-5A4C-46EF-9922-27E59987D236}">
      <dgm:prSet custT="1"/>
      <dgm:spPr/>
      <dgm:t>
        <a:bodyPr/>
        <a:lstStyle/>
        <a:p>
          <a:endParaRPr lang="es-ES" sz="2000" b="0"/>
        </a:p>
      </dgm:t>
    </dgm:pt>
    <dgm:pt modelId="{64A6E152-F7FD-4C6E-9A54-25F1DFA83C8C}">
      <dgm:prSet custT="1"/>
      <dgm:spPr/>
      <dgm:t>
        <a:bodyPr/>
        <a:lstStyle/>
        <a:p>
          <a:r>
            <a:rPr lang="es-ES" sz="2000" b="0" dirty="0" smtClean="0"/>
            <a:t>ACUERDO  592</a:t>
          </a:r>
        </a:p>
        <a:p>
          <a:r>
            <a:rPr lang="es-ES" sz="2000" b="1" dirty="0" smtClean="0"/>
            <a:t>“Articulación de la Educación Básica”</a:t>
          </a:r>
        </a:p>
        <a:p>
          <a:r>
            <a:rPr lang="es-ES" sz="2000" b="1" dirty="0" smtClean="0"/>
            <a:t>2011</a:t>
          </a:r>
          <a:endParaRPr lang="es-ES" sz="2000" b="1" dirty="0"/>
        </a:p>
      </dgm:t>
    </dgm:pt>
    <dgm:pt modelId="{2509788E-F5B5-41AA-B351-A8FAF0ABE334}" type="sibTrans" cxnId="{A2FB8FB6-8535-4334-8FB2-E23E2F07F4AE}">
      <dgm:prSet/>
      <dgm:spPr/>
      <dgm:t>
        <a:bodyPr/>
        <a:lstStyle/>
        <a:p>
          <a:endParaRPr lang="es-ES" sz="2000" b="0"/>
        </a:p>
      </dgm:t>
    </dgm:pt>
    <dgm:pt modelId="{EC1AED15-045C-4025-92FE-A93FD0BDBDBA}" type="parTrans" cxnId="{A2FB8FB6-8535-4334-8FB2-E23E2F07F4AE}">
      <dgm:prSet/>
      <dgm:spPr/>
      <dgm:t>
        <a:bodyPr/>
        <a:lstStyle/>
        <a:p>
          <a:endParaRPr lang="es-ES" sz="2000" b="0"/>
        </a:p>
      </dgm:t>
    </dgm:pt>
    <dgm:pt modelId="{2A6AD8AE-AE28-4AFE-86B8-515021D63958}" type="pres">
      <dgm:prSet presAssocID="{7BAF97B7-BA69-4E00-8430-311F389A61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2110051-208C-478B-942D-BDDB5311984C}" type="pres">
      <dgm:prSet presAssocID="{6BD48931-6D18-49AA-9B4C-C8CF4BC506C4}" presName="node" presStyleLbl="node1" presStyleIdx="0" presStyleCnt="5" custLinFactX="39073" custLinFactNeighborX="100000" custLinFactNeighborY="702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03F0B6B-D0C3-4D58-A1F0-5C53B07A9710}" type="pres">
      <dgm:prSet presAssocID="{7DA745FE-92EF-4812-8689-4ACDD25CD09E}" presName="sibTrans" presStyleLbl="sibTrans2D1" presStyleIdx="0" presStyleCnt="4" custAng="10883830" custLinFactX="400000" custLinFactNeighborX="492851" custLinFactNeighborY="13120"/>
      <dgm:spPr/>
      <dgm:t>
        <a:bodyPr/>
        <a:lstStyle/>
        <a:p>
          <a:endParaRPr lang="es-ES"/>
        </a:p>
      </dgm:t>
    </dgm:pt>
    <dgm:pt modelId="{425E23A4-E2BF-42EB-966D-C00C749D6941}" type="pres">
      <dgm:prSet presAssocID="{7DA745FE-92EF-4812-8689-4ACDD25CD09E}" presName="connectorText" presStyleLbl="sibTrans2D1" presStyleIdx="0" presStyleCnt="4"/>
      <dgm:spPr/>
      <dgm:t>
        <a:bodyPr/>
        <a:lstStyle/>
        <a:p>
          <a:endParaRPr lang="es-ES"/>
        </a:p>
      </dgm:t>
    </dgm:pt>
    <dgm:pt modelId="{BB02FDB3-5E25-412D-A6FC-51D3DFD1F551}" type="pres">
      <dgm:prSet presAssocID="{7FB52A13-06BA-430A-A24D-1354923BF8F3}" presName="node" presStyleLbl="node1" presStyleIdx="1" presStyleCnt="5" custLinFactX="-29390" custLinFactNeighborX="-100000" custLinFactNeighborY="122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3C4C582-3400-489B-A3E1-05CE58916EE2}" type="pres">
      <dgm:prSet presAssocID="{48089BED-9F45-4E08-9B49-A0614F3E85AA}" presName="sibTrans" presStyleLbl="sibTrans2D1" presStyleIdx="1" presStyleCnt="4" custFlipHor="0" custScaleX="18533" custScaleY="82767" custLinFactNeighborX="-71141" custLinFactNeighborY="11650"/>
      <dgm:spPr/>
      <dgm:t>
        <a:bodyPr/>
        <a:lstStyle/>
        <a:p>
          <a:endParaRPr lang="es-ES"/>
        </a:p>
      </dgm:t>
    </dgm:pt>
    <dgm:pt modelId="{70AA1C7E-4FBB-4E99-A3DF-0BB82E09F0B4}" type="pres">
      <dgm:prSet presAssocID="{48089BED-9F45-4E08-9B49-A0614F3E85AA}" presName="connectorText" presStyleLbl="sibTrans2D1" presStyleIdx="1" presStyleCnt="4"/>
      <dgm:spPr/>
      <dgm:t>
        <a:bodyPr/>
        <a:lstStyle/>
        <a:p>
          <a:endParaRPr lang="es-ES"/>
        </a:p>
      </dgm:t>
    </dgm:pt>
    <dgm:pt modelId="{3D0DE94D-ADEB-4063-A8FF-541084138A2A}" type="pres">
      <dgm:prSet presAssocID="{DBD3AE9A-6355-4E8A-9703-7A834396339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8BF041-912A-48AB-AC17-8B2CE2537B6D}" type="pres">
      <dgm:prSet presAssocID="{8C9EDB7B-ECA6-463F-99E6-3A04D7CC14C6}" presName="sibTrans" presStyleLbl="sibTrans2D1" presStyleIdx="2" presStyleCnt="4"/>
      <dgm:spPr/>
      <dgm:t>
        <a:bodyPr/>
        <a:lstStyle/>
        <a:p>
          <a:endParaRPr lang="es-ES"/>
        </a:p>
      </dgm:t>
    </dgm:pt>
    <dgm:pt modelId="{B1400DB5-AE87-40CE-8E7D-97F4DA896E55}" type="pres">
      <dgm:prSet presAssocID="{8C9EDB7B-ECA6-463F-99E6-3A04D7CC14C6}" presName="connectorText" presStyleLbl="sibTrans2D1" presStyleIdx="2" presStyleCnt="4"/>
      <dgm:spPr/>
      <dgm:t>
        <a:bodyPr/>
        <a:lstStyle/>
        <a:p>
          <a:endParaRPr lang="es-ES"/>
        </a:p>
      </dgm:t>
    </dgm:pt>
    <dgm:pt modelId="{F8A596D2-DBDB-4BF1-9C0F-ECE061EA7532}" type="pres">
      <dgm:prSet presAssocID="{CF9EBD21-0800-44EB-A1F5-B8904627AE92}" presName="node" presStyleLbl="node1" presStyleIdx="3" presStyleCnt="5" custLinFactNeighborX="3203" custLinFactNeighborY="-104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8C3A9E9-F58D-477C-B4CC-2585031ACDF3}" type="pres">
      <dgm:prSet presAssocID="{B77EA344-7A14-4114-96DE-F644811CBABF}" presName="sibTrans" presStyleLbl="sibTrans2D1" presStyleIdx="3" presStyleCnt="4"/>
      <dgm:spPr/>
      <dgm:t>
        <a:bodyPr/>
        <a:lstStyle/>
        <a:p>
          <a:endParaRPr lang="es-ES"/>
        </a:p>
      </dgm:t>
    </dgm:pt>
    <dgm:pt modelId="{FCF517BE-59F5-4FC7-A37B-6E13A82874DC}" type="pres">
      <dgm:prSet presAssocID="{B77EA344-7A14-4114-96DE-F644811CBABF}" presName="connectorText" presStyleLbl="sibTrans2D1" presStyleIdx="3" presStyleCnt="4"/>
      <dgm:spPr/>
      <dgm:t>
        <a:bodyPr/>
        <a:lstStyle/>
        <a:p>
          <a:endParaRPr lang="es-ES"/>
        </a:p>
      </dgm:t>
    </dgm:pt>
    <dgm:pt modelId="{8C79B613-3814-4D58-A269-D96B7559D6C2}" type="pres">
      <dgm:prSet presAssocID="{64A6E152-F7FD-4C6E-9A54-25F1DFA83C8C}" presName="node" presStyleLbl="node1" presStyleIdx="4" presStyleCnt="5" custScaleX="141686" custScaleY="11892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A9535D8-5706-481D-85B3-2253C430B060}" type="presOf" srcId="{7BAF97B7-BA69-4E00-8430-311F389A611D}" destId="{2A6AD8AE-AE28-4AFE-86B8-515021D63958}" srcOrd="0" destOrd="0" presId="urn:microsoft.com/office/officeart/2005/8/layout/process5"/>
    <dgm:cxn modelId="{0D7900C6-837F-4EF4-8DA7-C03A5BCAA45D}" srcId="{7BAF97B7-BA69-4E00-8430-311F389A611D}" destId="{6BD48931-6D18-49AA-9B4C-C8CF4BC506C4}" srcOrd="0" destOrd="0" parTransId="{B10B1200-74A8-4AA7-8DDD-AFABBD3BB8C7}" sibTransId="{7DA745FE-92EF-4812-8689-4ACDD25CD09E}"/>
    <dgm:cxn modelId="{1A76E933-6904-4DA0-8D91-C9D9235C8218}" srcId="{7BAF97B7-BA69-4E00-8430-311F389A611D}" destId="{CF9EBD21-0800-44EB-A1F5-B8904627AE92}" srcOrd="3" destOrd="0" parTransId="{75B310F2-B614-472A-9EC8-4CE397E409A5}" sibTransId="{B77EA344-7A14-4114-96DE-F644811CBABF}"/>
    <dgm:cxn modelId="{11E6602B-4938-43F0-80CB-930A7A54400E}" srcId="{7BAF97B7-BA69-4E00-8430-311F389A611D}" destId="{7FB52A13-06BA-430A-A24D-1354923BF8F3}" srcOrd="1" destOrd="0" parTransId="{0994FD80-D7E2-4063-9541-BEFFC9202BDF}" sibTransId="{48089BED-9F45-4E08-9B49-A0614F3E85AA}"/>
    <dgm:cxn modelId="{425D93BF-2D12-438E-AD01-26D5003DCB9B}" type="presOf" srcId="{8C9EDB7B-ECA6-463F-99E6-3A04D7CC14C6}" destId="{B1400DB5-AE87-40CE-8E7D-97F4DA896E55}" srcOrd="1" destOrd="0" presId="urn:microsoft.com/office/officeart/2005/8/layout/process5"/>
    <dgm:cxn modelId="{0A037374-7ED7-4939-9D4F-A9D5DA5FECF4}" type="presOf" srcId="{48089BED-9F45-4E08-9B49-A0614F3E85AA}" destId="{E3C4C582-3400-489B-A3E1-05CE58916EE2}" srcOrd="0" destOrd="0" presId="urn:microsoft.com/office/officeart/2005/8/layout/process5"/>
    <dgm:cxn modelId="{C2C8D3FD-A82D-4E5C-89AE-028FA3169F3E}" type="presOf" srcId="{7DA745FE-92EF-4812-8689-4ACDD25CD09E}" destId="{D03F0B6B-D0C3-4D58-A1F0-5C53B07A9710}" srcOrd="0" destOrd="0" presId="urn:microsoft.com/office/officeart/2005/8/layout/process5"/>
    <dgm:cxn modelId="{C059F5DF-3EF4-4334-B0C3-6845C4885383}" type="presOf" srcId="{48089BED-9F45-4E08-9B49-A0614F3E85AA}" destId="{70AA1C7E-4FBB-4E99-A3DF-0BB82E09F0B4}" srcOrd="1" destOrd="0" presId="urn:microsoft.com/office/officeart/2005/8/layout/process5"/>
    <dgm:cxn modelId="{92AC14F4-FA5D-487F-90B4-80B280D4FD98}" type="presOf" srcId="{B77EA344-7A14-4114-96DE-F644811CBABF}" destId="{68C3A9E9-F58D-477C-B4CC-2585031ACDF3}" srcOrd="0" destOrd="0" presId="urn:microsoft.com/office/officeart/2005/8/layout/process5"/>
    <dgm:cxn modelId="{3B400901-0F8B-4A4D-AB95-E22726460AB1}" type="presOf" srcId="{8C9EDB7B-ECA6-463F-99E6-3A04D7CC14C6}" destId="{C18BF041-912A-48AB-AC17-8B2CE2537B6D}" srcOrd="0" destOrd="0" presId="urn:microsoft.com/office/officeart/2005/8/layout/process5"/>
    <dgm:cxn modelId="{FF796CE1-13DE-456B-B8D5-CDFAEE62F212}" type="presOf" srcId="{6BD48931-6D18-49AA-9B4C-C8CF4BC506C4}" destId="{72110051-208C-478B-942D-BDDB5311984C}" srcOrd="0" destOrd="0" presId="urn:microsoft.com/office/officeart/2005/8/layout/process5"/>
    <dgm:cxn modelId="{0C574ABF-7B4E-4B9B-8675-6874EDE0B240}" type="presOf" srcId="{7FB52A13-06BA-430A-A24D-1354923BF8F3}" destId="{BB02FDB3-5E25-412D-A6FC-51D3DFD1F551}" srcOrd="0" destOrd="0" presId="urn:microsoft.com/office/officeart/2005/8/layout/process5"/>
    <dgm:cxn modelId="{E4BCD5D2-5A4C-46EF-9922-27E59987D236}" srcId="{7BAF97B7-BA69-4E00-8430-311F389A611D}" destId="{DBD3AE9A-6355-4E8A-9703-7A8343963399}" srcOrd="2" destOrd="0" parTransId="{A463542D-A94A-4EFB-B7D5-C11F3C0B0E34}" sibTransId="{8C9EDB7B-ECA6-463F-99E6-3A04D7CC14C6}"/>
    <dgm:cxn modelId="{7D71B69E-1A96-482F-B82E-366820D3558B}" type="presOf" srcId="{DBD3AE9A-6355-4E8A-9703-7A8343963399}" destId="{3D0DE94D-ADEB-4063-A8FF-541084138A2A}" srcOrd="0" destOrd="0" presId="urn:microsoft.com/office/officeart/2005/8/layout/process5"/>
    <dgm:cxn modelId="{5020C911-4F68-4D63-8DB5-DC04ED2F616E}" type="presOf" srcId="{64A6E152-F7FD-4C6E-9A54-25F1DFA83C8C}" destId="{8C79B613-3814-4D58-A269-D96B7559D6C2}" srcOrd="0" destOrd="0" presId="urn:microsoft.com/office/officeart/2005/8/layout/process5"/>
    <dgm:cxn modelId="{A2FB8FB6-8535-4334-8FB2-E23E2F07F4AE}" srcId="{7BAF97B7-BA69-4E00-8430-311F389A611D}" destId="{64A6E152-F7FD-4C6E-9A54-25F1DFA83C8C}" srcOrd="4" destOrd="0" parTransId="{EC1AED15-045C-4025-92FE-A93FD0BDBDBA}" sibTransId="{2509788E-F5B5-41AA-B351-A8FAF0ABE334}"/>
    <dgm:cxn modelId="{9ECF44E9-7A37-4C46-9933-11459DCC4952}" type="presOf" srcId="{B77EA344-7A14-4114-96DE-F644811CBABF}" destId="{FCF517BE-59F5-4FC7-A37B-6E13A82874DC}" srcOrd="1" destOrd="0" presId="urn:microsoft.com/office/officeart/2005/8/layout/process5"/>
    <dgm:cxn modelId="{548D2C8B-8D66-453E-A358-6362EFFF28ED}" type="presOf" srcId="{7DA745FE-92EF-4812-8689-4ACDD25CD09E}" destId="{425E23A4-E2BF-42EB-966D-C00C749D6941}" srcOrd="1" destOrd="0" presId="urn:microsoft.com/office/officeart/2005/8/layout/process5"/>
    <dgm:cxn modelId="{D01A45DF-1849-495E-A68C-61FCEEFA97D2}" type="presOf" srcId="{CF9EBD21-0800-44EB-A1F5-B8904627AE92}" destId="{F8A596D2-DBDB-4BF1-9C0F-ECE061EA7532}" srcOrd="0" destOrd="0" presId="urn:microsoft.com/office/officeart/2005/8/layout/process5"/>
    <dgm:cxn modelId="{8767F8DD-C605-4E7C-9C75-F78E6EE0CFD0}" type="presParOf" srcId="{2A6AD8AE-AE28-4AFE-86B8-515021D63958}" destId="{72110051-208C-478B-942D-BDDB5311984C}" srcOrd="0" destOrd="0" presId="urn:microsoft.com/office/officeart/2005/8/layout/process5"/>
    <dgm:cxn modelId="{658CFAA9-2F03-4ACD-8794-48DE89F5CB7F}" type="presParOf" srcId="{2A6AD8AE-AE28-4AFE-86B8-515021D63958}" destId="{D03F0B6B-D0C3-4D58-A1F0-5C53B07A9710}" srcOrd="1" destOrd="0" presId="urn:microsoft.com/office/officeart/2005/8/layout/process5"/>
    <dgm:cxn modelId="{A9DB6D7A-1D8D-41C4-BDB7-FC9E246E1582}" type="presParOf" srcId="{D03F0B6B-D0C3-4D58-A1F0-5C53B07A9710}" destId="{425E23A4-E2BF-42EB-966D-C00C749D6941}" srcOrd="0" destOrd="0" presId="urn:microsoft.com/office/officeart/2005/8/layout/process5"/>
    <dgm:cxn modelId="{649CF25A-7374-4E87-AC1F-B2B4AD5F4E4A}" type="presParOf" srcId="{2A6AD8AE-AE28-4AFE-86B8-515021D63958}" destId="{BB02FDB3-5E25-412D-A6FC-51D3DFD1F551}" srcOrd="2" destOrd="0" presId="urn:microsoft.com/office/officeart/2005/8/layout/process5"/>
    <dgm:cxn modelId="{E3479B37-4C3D-45D0-85CD-45CD79F7E3A3}" type="presParOf" srcId="{2A6AD8AE-AE28-4AFE-86B8-515021D63958}" destId="{E3C4C582-3400-489B-A3E1-05CE58916EE2}" srcOrd="3" destOrd="0" presId="urn:microsoft.com/office/officeart/2005/8/layout/process5"/>
    <dgm:cxn modelId="{551F6AD3-D26B-417F-BA22-5419E9FE8318}" type="presParOf" srcId="{E3C4C582-3400-489B-A3E1-05CE58916EE2}" destId="{70AA1C7E-4FBB-4E99-A3DF-0BB82E09F0B4}" srcOrd="0" destOrd="0" presId="urn:microsoft.com/office/officeart/2005/8/layout/process5"/>
    <dgm:cxn modelId="{7AED07C5-5508-4494-9ABA-8312E32F66ED}" type="presParOf" srcId="{2A6AD8AE-AE28-4AFE-86B8-515021D63958}" destId="{3D0DE94D-ADEB-4063-A8FF-541084138A2A}" srcOrd="4" destOrd="0" presId="urn:microsoft.com/office/officeart/2005/8/layout/process5"/>
    <dgm:cxn modelId="{5D84A658-E11F-4756-907A-D9F06F0C7F5B}" type="presParOf" srcId="{2A6AD8AE-AE28-4AFE-86B8-515021D63958}" destId="{C18BF041-912A-48AB-AC17-8B2CE2537B6D}" srcOrd="5" destOrd="0" presId="urn:microsoft.com/office/officeart/2005/8/layout/process5"/>
    <dgm:cxn modelId="{F49F2934-23A9-4E4D-8F36-E527E3439485}" type="presParOf" srcId="{C18BF041-912A-48AB-AC17-8B2CE2537B6D}" destId="{B1400DB5-AE87-40CE-8E7D-97F4DA896E55}" srcOrd="0" destOrd="0" presId="urn:microsoft.com/office/officeart/2005/8/layout/process5"/>
    <dgm:cxn modelId="{359FED99-3207-46BA-AFC2-CD7D64CB2488}" type="presParOf" srcId="{2A6AD8AE-AE28-4AFE-86B8-515021D63958}" destId="{F8A596D2-DBDB-4BF1-9C0F-ECE061EA7532}" srcOrd="6" destOrd="0" presId="urn:microsoft.com/office/officeart/2005/8/layout/process5"/>
    <dgm:cxn modelId="{BBB67CDA-8C78-4505-AB6F-4E91F3EFFDBB}" type="presParOf" srcId="{2A6AD8AE-AE28-4AFE-86B8-515021D63958}" destId="{68C3A9E9-F58D-477C-B4CC-2585031ACDF3}" srcOrd="7" destOrd="0" presId="urn:microsoft.com/office/officeart/2005/8/layout/process5"/>
    <dgm:cxn modelId="{624982C5-E7A9-4849-99DB-8FD5E1A09B27}" type="presParOf" srcId="{68C3A9E9-F58D-477C-B4CC-2585031ACDF3}" destId="{FCF517BE-59F5-4FC7-A37B-6E13A82874DC}" srcOrd="0" destOrd="0" presId="urn:microsoft.com/office/officeart/2005/8/layout/process5"/>
    <dgm:cxn modelId="{A991A4A1-E072-45E6-B268-E530A7F459FE}" type="presParOf" srcId="{2A6AD8AE-AE28-4AFE-86B8-515021D63958}" destId="{8C79B613-3814-4D58-A269-D96B7559D6C2}" srcOrd="8" destOrd="0" presId="urn:microsoft.com/office/officeart/2005/8/layout/process5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957A5D-1229-47B1-95DE-8726284F935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D97DCFF9-9FB1-4236-9CA6-74F7EB648C2A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rgbClr val="222405"/>
          </a:solidFill>
        </a:ln>
      </dgm:spPr>
      <dgm:t>
        <a:bodyPr/>
        <a:lstStyle/>
        <a:p>
          <a:pPr algn="ctr" rtl="0"/>
          <a:r>
            <a:rPr lang="es-MX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Impulsa la </a:t>
          </a:r>
          <a:r>
            <a:rPr lang="es-MX" sz="21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formación integral </a:t>
          </a:r>
          <a:r>
            <a:rPr lang="es-MX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 todos los alumnos de preescolar, primaria y secundaria con el objetivo de favorecer</a:t>
          </a:r>
          <a:r>
            <a:rPr lang="es-ES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el </a:t>
          </a:r>
          <a:r>
            <a:rPr lang="es-ES" sz="2100" i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desarrollo de competencias para la vida</a:t>
          </a:r>
          <a:r>
            <a:rPr lang="es-ES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y el </a:t>
          </a:r>
          <a:r>
            <a:rPr lang="es-ES" sz="21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logro del perfil de egreso</a:t>
          </a:r>
          <a:r>
            <a:rPr lang="es-ES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a partir de </a:t>
          </a:r>
          <a:r>
            <a:rPr lang="es-ES" sz="21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aprendizajes esperados </a:t>
          </a:r>
          <a:r>
            <a:rPr lang="es-ES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y del establecimiento de </a:t>
          </a:r>
          <a:r>
            <a:rPr lang="es-ES" sz="2100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Estándares Curriculares, de Desempeño Docente y de Gestión</a:t>
          </a:r>
          <a:r>
            <a:rPr lang="es-ES" sz="21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</a:t>
          </a:r>
          <a:endParaRPr lang="es-ES" sz="21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C92412B-2628-43E9-940B-E41885F6DDF5}" type="parTrans" cxnId="{2F7277D6-BC22-4A88-897B-01D11AFA8AD9}">
      <dgm:prSet/>
      <dgm:spPr/>
      <dgm:t>
        <a:bodyPr/>
        <a:lstStyle/>
        <a:p>
          <a:pPr algn="ctr"/>
          <a:endParaRPr lang="es-MX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20BE624-A4EC-444E-9591-0F9264715223}" type="sibTrans" cxnId="{2F7277D6-BC22-4A88-897B-01D11AFA8AD9}">
      <dgm:prSet/>
      <dgm:spPr/>
      <dgm:t>
        <a:bodyPr/>
        <a:lstStyle/>
        <a:p>
          <a:pPr algn="ctr"/>
          <a:endParaRPr lang="es-MX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79C25EE-14BF-4D83-AE66-CA0CD8FF8CE9}" type="pres">
      <dgm:prSet presAssocID="{25957A5D-1229-47B1-95DE-8726284F93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9388AD1-12FB-46E1-848B-21DD4FA77148}" type="pres">
      <dgm:prSet presAssocID="{D97DCFF9-9FB1-4236-9CA6-74F7EB648C2A}" presName="parentText" presStyleLbl="node1" presStyleIdx="0" presStyleCnt="1" custLinFactNeighborX="2240" custLinFactNeighborY="-98253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755E61CD-FA5B-4B0C-AF8F-D8D224D470B2}" type="presOf" srcId="{D97DCFF9-9FB1-4236-9CA6-74F7EB648C2A}" destId="{A9388AD1-12FB-46E1-848B-21DD4FA77148}" srcOrd="0" destOrd="0" presId="urn:microsoft.com/office/officeart/2005/8/layout/vList2"/>
    <dgm:cxn modelId="{52E192C6-E70C-401A-923E-E076B7570FB2}" type="presOf" srcId="{25957A5D-1229-47B1-95DE-8726284F935E}" destId="{679C25EE-14BF-4D83-AE66-CA0CD8FF8CE9}" srcOrd="0" destOrd="0" presId="urn:microsoft.com/office/officeart/2005/8/layout/vList2"/>
    <dgm:cxn modelId="{2F7277D6-BC22-4A88-897B-01D11AFA8AD9}" srcId="{25957A5D-1229-47B1-95DE-8726284F935E}" destId="{D97DCFF9-9FB1-4236-9CA6-74F7EB648C2A}" srcOrd="0" destOrd="0" parTransId="{FC92412B-2628-43E9-940B-E41885F6DDF5}" sibTransId="{020BE624-A4EC-444E-9591-0F9264715223}"/>
    <dgm:cxn modelId="{A9D687AC-A21F-405F-A37A-634B56A1D0C1}" type="presParOf" srcId="{679C25EE-14BF-4D83-AE66-CA0CD8FF8CE9}" destId="{A9388AD1-12FB-46E1-848B-21DD4FA77148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3698F4-E06E-45ED-AB8E-19B33EEE7368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9AC415EA-10A7-4789-AC59-3A1DD69B4AE9}">
      <dgm:prSet phldrT="[Texto]" custT="1"/>
      <dgm:spPr/>
      <dgm:t>
        <a:bodyPr/>
        <a:lstStyle/>
        <a:p>
          <a:r>
            <a:rPr lang="es-ES" sz="1800" dirty="0" smtClean="0">
              <a:latin typeface="Arial Black" pitchFamily="34" charset="0"/>
            </a:rPr>
            <a:t>Características del Plan de Estudios</a:t>
          </a:r>
        </a:p>
        <a:p>
          <a:r>
            <a:rPr lang="es-ES" sz="1800" dirty="0" smtClean="0">
              <a:latin typeface="Arial Black" pitchFamily="34" charset="0"/>
            </a:rPr>
            <a:t>2011</a:t>
          </a:r>
          <a:endParaRPr lang="es-ES" sz="1600" dirty="0">
            <a:latin typeface="Arial Black" pitchFamily="34" charset="0"/>
          </a:endParaRPr>
        </a:p>
      </dgm:t>
    </dgm:pt>
    <dgm:pt modelId="{4F11FA0C-7EE2-45A0-BC0D-BCCBCEAAEF06}" type="parTrans" cxnId="{788EB728-19DA-41FF-A98A-FE6F2E96DB41}">
      <dgm:prSet/>
      <dgm:spPr/>
      <dgm:t>
        <a:bodyPr/>
        <a:lstStyle/>
        <a:p>
          <a:endParaRPr lang="es-ES"/>
        </a:p>
      </dgm:t>
    </dgm:pt>
    <dgm:pt modelId="{731D46FA-286C-4A8A-A66F-7A11BEE88483}" type="sibTrans" cxnId="{788EB728-19DA-41FF-A98A-FE6F2E96DB41}">
      <dgm:prSet/>
      <dgm:spPr/>
      <dgm:t>
        <a:bodyPr/>
        <a:lstStyle/>
        <a:p>
          <a:endParaRPr lang="es-ES"/>
        </a:p>
      </dgm:t>
    </dgm:pt>
    <dgm:pt modelId="{4DE06D21-3465-47C5-8EE1-152E894B6725}">
      <dgm:prSet phldrT="[Texto]" custT="1"/>
      <dgm:spPr/>
      <dgm:t>
        <a:bodyPr/>
        <a:lstStyle/>
        <a:p>
          <a:pPr algn="l"/>
          <a:r>
            <a:rPr lang="es-MX" sz="2200" dirty="0" smtClean="0"/>
            <a:t>ETICA BASADA EN PRINCIPIOS DEL ESTADO LAICO.(HUMANISTICA Y CIENTIFICA)</a:t>
          </a:r>
          <a:endParaRPr lang="es-MX" sz="2200" dirty="0" smtClean="0">
            <a:latin typeface="Arial" pitchFamily="34" charset="0"/>
            <a:cs typeface="Arial" pitchFamily="34" charset="0"/>
          </a:endParaRPr>
        </a:p>
        <a:p>
          <a:pPr algn="l"/>
          <a:endParaRPr lang="es-ES" sz="2200" dirty="0" smtClean="0">
            <a:latin typeface="Arial" pitchFamily="34" charset="0"/>
            <a:cs typeface="Arial" pitchFamily="34" charset="0"/>
          </a:endParaRPr>
        </a:p>
      </dgm:t>
    </dgm:pt>
    <dgm:pt modelId="{1ED03E9E-5E5F-4CDC-B53E-68E9EBE2D165}" type="parTrans" cxnId="{454B11DA-54E2-43F8-8B21-CF872BECD062}">
      <dgm:prSet/>
      <dgm:spPr/>
      <dgm:t>
        <a:bodyPr/>
        <a:lstStyle/>
        <a:p>
          <a:endParaRPr lang="es-ES"/>
        </a:p>
      </dgm:t>
    </dgm:pt>
    <dgm:pt modelId="{39C7E1BA-A4D3-43F0-81BF-C103D702B205}" type="sibTrans" cxnId="{454B11DA-54E2-43F8-8B21-CF872BECD062}">
      <dgm:prSet/>
      <dgm:spPr/>
      <dgm:t>
        <a:bodyPr/>
        <a:lstStyle/>
        <a:p>
          <a:endParaRPr lang="es-ES"/>
        </a:p>
      </dgm:t>
    </dgm:pt>
    <dgm:pt modelId="{F9854FC6-6586-4160-989E-07EC6F1A4DB7}">
      <dgm:prSet phldrT="[Texto]" phldr="1"/>
      <dgm:spPr/>
      <dgm:t>
        <a:bodyPr/>
        <a:lstStyle/>
        <a:p>
          <a:endParaRPr lang="es-ES" dirty="0"/>
        </a:p>
      </dgm:t>
    </dgm:pt>
    <dgm:pt modelId="{20306979-34DB-401E-B9E0-670E57973C03}" type="parTrans" cxnId="{187E17A1-FB55-4A34-8E67-5BD5D69ED24C}">
      <dgm:prSet/>
      <dgm:spPr/>
      <dgm:t>
        <a:bodyPr/>
        <a:lstStyle/>
        <a:p>
          <a:endParaRPr lang="es-ES"/>
        </a:p>
      </dgm:t>
    </dgm:pt>
    <dgm:pt modelId="{7530EA4C-563C-44F8-9FE9-8E9C19782C73}" type="sibTrans" cxnId="{187E17A1-FB55-4A34-8E67-5BD5D69ED24C}">
      <dgm:prSet/>
      <dgm:spPr/>
      <dgm:t>
        <a:bodyPr/>
        <a:lstStyle/>
        <a:p>
          <a:endParaRPr lang="es-ES"/>
        </a:p>
      </dgm:t>
    </dgm:pt>
    <dgm:pt modelId="{402863E2-5147-41BE-A2C2-70307AF1D153}">
      <dgm:prSet phldrT="[Texto]" phldr="1"/>
      <dgm:spPr/>
      <dgm:t>
        <a:bodyPr/>
        <a:lstStyle/>
        <a:p>
          <a:endParaRPr lang="es-ES" dirty="0"/>
        </a:p>
      </dgm:t>
    </dgm:pt>
    <dgm:pt modelId="{18C8AAD4-7C3C-4DB1-AE4F-E83B6956297A}" type="parTrans" cxnId="{279A1F8D-75C3-4EE4-809C-021333A9E8B8}">
      <dgm:prSet/>
      <dgm:spPr/>
      <dgm:t>
        <a:bodyPr/>
        <a:lstStyle/>
        <a:p>
          <a:endParaRPr lang="es-ES"/>
        </a:p>
      </dgm:t>
    </dgm:pt>
    <dgm:pt modelId="{242AE7CA-6DE3-45E4-AB92-58848EBE584C}" type="sibTrans" cxnId="{279A1F8D-75C3-4EE4-809C-021333A9E8B8}">
      <dgm:prSet/>
      <dgm:spPr/>
      <dgm:t>
        <a:bodyPr/>
        <a:lstStyle/>
        <a:p>
          <a:endParaRPr lang="es-ES"/>
        </a:p>
      </dgm:t>
    </dgm:pt>
    <dgm:pt modelId="{464CAB7B-23F6-45A6-A41A-C8B12378DA42}">
      <dgm:prSet phldrT="[Texto]" phldr="1"/>
      <dgm:spPr/>
      <dgm:t>
        <a:bodyPr/>
        <a:lstStyle/>
        <a:p>
          <a:endParaRPr lang="es-ES" dirty="0"/>
        </a:p>
      </dgm:t>
    </dgm:pt>
    <dgm:pt modelId="{A5FB8EAC-A3EA-4980-8316-B68C78C698BD}" type="parTrans" cxnId="{BA25687F-56BB-4316-AD92-FD273733EAE0}">
      <dgm:prSet/>
      <dgm:spPr/>
      <dgm:t>
        <a:bodyPr/>
        <a:lstStyle/>
        <a:p>
          <a:endParaRPr lang="es-ES"/>
        </a:p>
      </dgm:t>
    </dgm:pt>
    <dgm:pt modelId="{925B0622-4D05-4E75-AE92-B0D6FC15E3C9}" type="sibTrans" cxnId="{BA25687F-56BB-4316-AD92-FD273733EAE0}">
      <dgm:prSet/>
      <dgm:spPr/>
      <dgm:t>
        <a:bodyPr/>
        <a:lstStyle/>
        <a:p>
          <a:endParaRPr lang="es-ES"/>
        </a:p>
      </dgm:t>
    </dgm:pt>
    <dgm:pt modelId="{93A81D05-F64B-4CAB-9BB5-70917490FAA7}">
      <dgm:prSet/>
      <dgm:spPr/>
      <dgm:t>
        <a:bodyPr/>
        <a:lstStyle/>
        <a:p>
          <a:r>
            <a:rPr lang="es-MX" dirty="0" smtClean="0">
              <a:latin typeface="Arial" pitchFamily="34" charset="0"/>
              <a:cs typeface="Arial" pitchFamily="34" charset="0"/>
            </a:rPr>
            <a:t>De observancia nacional y  reconoce a la equidad como componente irrenunciable de la calidad educativa con base en la atención a la diversidad</a:t>
          </a:r>
        </a:p>
      </dgm:t>
    </dgm:pt>
    <dgm:pt modelId="{D6C44879-FC08-4FEC-805E-D69B8BC46124}" type="parTrans" cxnId="{84C014F8-A1DC-41C1-B242-1D8D3890BA8D}">
      <dgm:prSet/>
      <dgm:spPr/>
      <dgm:t>
        <a:bodyPr/>
        <a:lstStyle/>
        <a:p>
          <a:endParaRPr lang="es-ES"/>
        </a:p>
      </dgm:t>
    </dgm:pt>
    <dgm:pt modelId="{D8F32408-FBFB-47DE-8DB0-7EB35F11DC60}" type="sibTrans" cxnId="{84C014F8-A1DC-41C1-B242-1D8D3890BA8D}">
      <dgm:prSet/>
      <dgm:spPr/>
      <dgm:t>
        <a:bodyPr/>
        <a:lstStyle/>
        <a:p>
          <a:endParaRPr lang="es-ES"/>
        </a:p>
      </dgm:t>
    </dgm:pt>
    <dgm:pt modelId="{D054D48A-947E-477E-ACD5-137E86E639B0}">
      <dgm:prSet/>
      <dgm:spPr/>
      <dgm:t>
        <a:bodyPr/>
        <a:lstStyle/>
        <a:p>
          <a:r>
            <a:rPr lang="es-MX" dirty="0" smtClean="0">
              <a:latin typeface="Arial" pitchFamily="34" charset="0"/>
              <a:cs typeface="Arial" pitchFamily="34" charset="0"/>
            </a:rPr>
            <a:t>Se orienta al desarrollo de actitudes, prácticas y valores sustentados en los principios de la democracia</a:t>
          </a:r>
        </a:p>
      </dgm:t>
    </dgm:pt>
    <dgm:pt modelId="{F1E458A1-9979-4DE2-B6A6-B40CAC5261CA}" type="parTrans" cxnId="{42CE7BD3-11E3-48D1-BF81-7F7CBA4BA4D1}">
      <dgm:prSet/>
      <dgm:spPr/>
      <dgm:t>
        <a:bodyPr/>
        <a:lstStyle/>
        <a:p>
          <a:endParaRPr lang="es-ES"/>
        </a:p>
      </dgm:t>
    </dgm:pt>
    <dgm:pt modelId="{1704A0A5-062F-4312-BF6F-D95589A83930}" type="sibTrans" cxnId="{42CE7BD3-11E3-48D1-BF81-7F7CBA4BA4D1}">
      <dgm:prSet/>
      <dgm:spPr/>
      <dgm:t>
        <a:bodyPr/>
        <a:lstStyle/>
        <a:p>
          <a:endParaRPr lang="es-ES"/>
        </a:p>
      </dgm:t>
    </dgm:pt>
    <dgm:pt modelId="{2547438A-88D8-431C-B0FC-4067E76DBE5A}">
      <dgm:prSet/>
      <dgm:spPr/>
      <dgm:t>
        <a:bodyPr/>
        <a:lstStyle/>
        <a:p>
          <a:r>
            <a:rPr lang="es-MX" dirty="0" smtClean="0">
              <a:latin typeface="Arial" pitchFamily="34" charset="0"/>
              <a:cs typeface="Arial" pitchFamily="34" charset="0"/>
            </a:rPr>
            <a:t>La evaluación como una fuente de aprendizaje para abatir el rezago y garantizar la permanencia de los alumnos</a:t>
          </a:r>
        </a:p>
      </dgm:t>
    </dgm:pt>
    <dgm:pt modelId="{A82AF678-243F-459D-9897-306B62985EA9}" type="parTrans" cxnId="{2F4DEBCE-CFC8-4559-A6D2-B823D564708E}">
      <dgm:prSet/>
      <dgm:spPr/>
      <dgm:t>
        <a:bodyPr/>
        <a:lstStyle/>
        <a:p>
          <a:endParaRPr lang="es-ES"/>
        </a:p>
      </dgm:t>
    </dgm:pt>
    <dgm:pt modelId="{6F1B3DA6-A925-4347-A0F6-CD310D1F1844}" type="sibTrans" cxnId="{2F4DEBCE-CFC8-4559-A6D2-B823D564708E}">
      <dgm:prSet/>
      <dgm:spPr/>
      <dgm:t>
        <a:bodyPr/>
        <a:lstStyle/>
        <a:p>
          <a:endParaRPr lang="es-ES"/>
        </a:p>
      </dgm:t>
    </dgm:pt>
    <dgm:pt modelId="{3B5F688A-CED9-48DD-ADD1-1C69F68060A1}">
      <dgm:prSet/>
      <dgm:spPr/>
      <dgm:t>
        <a:bodyPr/>
        <a:lstStyle/>
        <a:p>
          <a:endParaRPr lang="es-ES"/>
        </a:p>
      </dgm:t>
    </dgm:pt>
    <dgm:pt modelId="{5312212D-6F35-48D9-8F88-4F078B48B1B6}" type="parTrans" cxnId="{2630A36E-1E79-4194-910F-6CD7ABB3E35C}">
      <dgm:prSet/>
      <dgm:spPr/>
      <dgm:t>
        <a:bodyPr/>
        <a:lstStyle/>
        <a:p>
          <a:endParaRPr lang="es-ES"/>
        </a:p>
      </dgm:t>
    </dgm:pt>
    <dgm:pt modelId="{35676F6B-30A6-421B-A10D-1C48BAE057CB}" type="sibTrans" cxnId="{2630A36E-1E79-4194-910F-6CD7ABB3E35C}">
      <dgm:prSet/>
      <dgm:spPr/>
      <dgm:t>
        <a:bodyPr/>
        <a:lstStyle/>
        <a:p>
          <a:endParaRPr lang="es-ES"/>
        </a:p>
      </dgm:t>
    </dgm:pt>
    <dgm:pt modelId="{8552F5FD-C201-4159-A8C0-30FB9F5AF323}">
      <dgm:prSet/>
      <dgm:spPr/>
      <dgm:t>
        <a:bodyPr/>
        <a:lstStyle/>
        <a:p>
          <a:endParaRPr lang="es-ES"/>
        </a:p>
      </dgm:t>
    </dgm:pt>
    <dgm:pt modelId="{661A30A3-9553-419B-A893-795310B28FDE}" type="parTrans" cxnId="{32410DBC-D9F2-435C-A673-19A9F3D276C3}">
      <dgm:prSet/>
      <dgm:spPr/>
      <dgm:t>
        <a:bodyPr/>
        <a:lstStyle/>
        <a:p>
          <a:endParaRPr lang="es-ES"/>
        </a:p>
      </dgm:t>
    </dgm:pt>
    <dgm:pt modelId="{8D361F10-E1E2-4AC0-AD6C-FACB5F59E4BD}" type="sibTrans" cxnId="{32410DBC-D9F2-435C-A673-19A9F3D276C3}">
      <dgm:prSet/>
      <dgm:spPr/>
      <dgm:t>
        <a:bodyPr/>
        <a:lstStyle/>
        <a:p>
          <a:endParaRPr lang="es-ES"/>
        </a:p>
      </dgm:t>
    </dgm:pt>
    <dgm:pt modelId="{955633C2-F782-4B28-8E13-CA235C3C8CC6}" type="pres">
      <dgm:prSet presAssocID="{763698F4-E06E-45ED-AB8E-19B33EEE736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12D43C8-DDA0-4331-8156-AC635CF7395C}" type="pres">
      <dgm:prSet presAssocID="{763698F4-E06E-45ED-AB8E-19B33EEE7368}" presName="matrix" presStyleCnt="0"/>
      <dgm:spPr/>
      <dgm:t>
        <a:bodyPr/>
        <a:lstStyle/>
        <a:p>
          <a:endParaRPr lang="es-ES"/>
        </a:p>
      </dgm:t>
    </dgm:pt>
    <dgm:pt modelId="{826A5DD9-DD86-4B1F-A052-BFC91FBA03A6}" type="pres">
      <dgm:prSet presAssocID="{763698F4-E06E-45ED-AB8E-19B33EEE7368}" presName="tile1" presStyleLbl="node1" presStyleIdx="0" presStyleCnt="4" custLinFactNeighborX="0" custLinFactNeighborY="0"/>
      <dgm:spPr/>
      <dgm:t>
        <a:bodyPr/>
        <a:lstStyle/>
        <a:p>
          <a:endParaRPr lang="es-ES"/>
        </a:p>
      </dgm:t>
    </dgm:pt>
    <dgm:pt modelId="{D8B6CCDB-9B38-4569-92F8-9CAA2934933D}" type="pres">
      <dgm:prSet presAssocID="{763698F4-E06E-45ED-AB8E-19B33EEE736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1257757-3231-4390-A92C-5434DC6D23C9}" type="pres">
      <dgm:prSet presAssocID="{763698F4-E06E-45ED-AB8E-19B33EEE7368}" presName="tile2" presStyleLbl="node1" presStyleIdx="1" presStyleCnt="4"/>
      <dgm:spPr/>
      <dgm:t>
        <a:bodyPr/>
        <a:lstStyle/>
        <a:p>
          <a:endParaRPr lang="es-ES"/>
        </a:p>
      </dgm:t>
    </dgm:pt>
    <dgm:pt modelId="{99B97061-F390-4AA5-853B-7A1994C27EE2}" type="pres">
      <dgm:prSet presAssocID="{763698F4-E06E-45ED-AB8E-19B33EEE736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EBD7618-241C-4F39-8D06-9B6E3B416BF5}" type="pres">
      <dgm:prSet presAssocID="{763698F4-E06E-45ED-AB8E-19B33EEE7368}" presName="tile3" presStyleLbl="node1" presStyleIdx="2" presStyleCnt="4"/>
      <dgm:spPr/>
      <dgm:t>
        <a:bodyPr/>
        <a:lstStyle/>
        <a:p>
          <a:endParaRPr lang="es-ES"/>
        </a:p>
      </dgm:t>
    </dgm:pt>
    <dgm:pt modelId="{D64A7996-70C4-4BA1-AAF7-219EC69BF7C0}" type="pres">
      <dgm:prSet presAssocID="{763698F4-E06E-45ED-AB8E-19B33EEE736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92A773-41B9-4A40-BE6E-B7115C6BC4B8}" type="pres">
      <dgm:prSet presAssocID="{763698F4-E06E-45ED-AB8E-19B33EEE7368}" presName="tile4" presStyleLbl="node1" presStyleIdx="3" presStyleCnt="4"/>
      <dgm:spPr/>
      <dgm:t>
        <a:bodyPr/>
        <a:lstStyle/>
        <a:p>
          <a:endParaRPr lang="es-ES"/>
        </a:p>
      </dgm:t>
    </dgm:pt>
    <dgm:pt modelId="{FBD823CE-6DA4-4D61-A17A-8A5A39B2AE55}" type="pres">
      <dgm:prSet presAssocID="{763698F4-E06E-45ED-AB8E-19B33EEE736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FDA261C-B830-4B48-AC56-E01D1E1C5854}" type="pres">
      <dgm:prSet presAssocID="{763698F4-E06E-45ED-AB8E-19B33EEE7368}" presName="centerTile" presStyleLbl="fgShp" presStyleIdx="0" presStyleCnt="1" custLinFactNeighborX="-1622" custLinFactNeighborY="17089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CB7A9299-B19C-4F7B-BFAE-06F79FA7A5ED}" type="presOf" srcId="{2547438A-88D8-431C-B0FC-4067E76DBE5A}" destId="{FBD823CE-6DA4-4D61-A17A-8A5A39B2AE55}" srcOrd="1" destOrd="0" presId="urn:microsoft.com/office/officeart/2005/8/layout/matrix1"/>
    <dgm:cxn modelId="{187E17A1-FB55-4A34-8E67-5BD5D69ED24C}" srcId="{9AC415EA-10A7-4789-AC59-3A1DD69B4AE9}" destId="{F9854FC6-6586-4160-989E-07EC6F1A4DB7}" srcOrd="6" destOrd="0" parTransId="{20306979-34DB-401E-B9E0-670E57973C03}" sibTransId="{7530EA4C-563C-44F8-9FE9-8E9C19782C73}"/>
    <dgm:cxn modelId="{BA25687F-56BB-4316-AD92-FD273733EAE0}" srcId="{9AC415EA-10A7-4789-AC59-3A1DD69B4AE9}" destId="{464CAB7B-23F6-45A6-A41A-C8B12378DA42}" srcOrd="8" destOrd="0" parTransId="{A5FB8EAC-A3EA-4980-8316-B68C78C698BD}" sibTransId="{925B0622-4D05-4E75-AE92-B0D6FC15E3C9}"/>
    <dgm:cxn modelId="{454B11DA-54E2-43F8-8B21-CF872BECD062}" srcId="{9AC415EA-10A7-4789-AC59-3A1DD69B4AE9}" destId="{4DE06D21-3465-47C5-8EE1-152E894B6725}" srcOrd="0" destOrd="0" parTransId="{1ED03E9E-5E5F-4CDC-B53E-68E9EBE2D165}" sibTransId="{39C7E1BA-A4D3-43F0-81BF-C103D702B205}"/>
    <dgm:cxn modelId="{A1F72C0D-CC2B-471D-9862-E06719E71E64}" type="presOf" srcId="{763698F4-E06E-45ED-AB8E-19B33EEE7368}" destId="{955633C2-F782-4B28-8E13-CA235C3C8CC6}" srcOrd="0" destOrd="0" presId="urn:microsoft.com/office/officeart/2005/8/layout/matrix1"/>
    <dgm:cxn modelId="{42CE7BD3-11E3-48D1-BF81-7F7CBA4BA4D1}" srcId="{9AC415EA-10A7-4789-AC59-3A1DD69B4AE9}" destId="{D054D48A-947E-477E-ACD5-137E86E639B0}" srcOrd="2" destOrd="0" parTransId="{F1E458A1-9979-4DE2-B6A6-B40CAC5261CA}" sibTransId="{1704A0A5-062F-4312-BF6F-D95589A83930}"/>
    <dgm:cxn modelId="{2630A36E-1E79-4194-910F-6CD7ABB3E35C}" srcId="{9AC415EA-10A7-4789-AC59-3A1DD69B4AE9}" destId="{3B5F688A-CED9-48DD-ADD1-1C69F68060A1}" srcOrd="4" destOrd="0" parTransId="{5312212D-6F35-48D9-8F88-4F078B48B1B6}" sibTransId="{35676F6B-30A6-421B-A10D-1C48BAE057CB}"/>
    <dgm:cxn modelId="{2F9F057A-8397-4ED6-BE0C-35DA12152480}" type="presOf" srcId="{4DE06D21-3465-47C5-8EE1-152E894B6725}" destId="{D8B6CCDB-9B38-4569-92F8-9CAA2934933D}" srcOrd="1" destOrd="0" presId="urn:microsoft.com/office/officeart/2005/8/layout/matrix1"/>
    <dgm:cxn modelId="{2F4DEBCE-CFC8-4559-A6D2-B823D564708E}" srcId="{9AC415EA-10A7-4789-AC59-3A1DD69B4AE9}" destId="{2547438A-88D8-431C-B0FC-4067E76DBE5A}" srcOrd="3" destOrd="0" parTransId="{A82AF678-243F-459D-9897-306B62985EA9}" sibTransId="{6F1B3DA6-A925-4347-A0F6-CD310D1F1844}"/>
    <dgm:cxn modelId="{74212384-2FF3-47E9-A855-FE4F4B5DA446}" type="presOf" srcId="{93A81D05-F64B-4CAB-9BB5-70917490FAA7}" destId="{71257757-3231-4390-A92C-5434DC6D23C9}" srcOrd="0" destOrd="0" presId="urn:microsoft.com/office/officeart/2005/8/layout/matrix1"/>
    <dgm:cxn modelId="{C15623CA-D9DE-4FF7-98AF-64896C7D774E}" type="presOf" srcId="{2547438A-88D8-431C-B0FC-4067E76DBE5A}" destId="{8492A773-41B9-4A40-BE6E-B7115C6BC4B8}" srcOrd="0" destOrd="0" presId="urn:microsoft.com/office/officeart/2005/8/layout/matrix1"/>
    <dgm:cxn modelId="{CCF5C377-2F73-4B15-9C58-BC2B5B5D622A}" type="presOf" srcId="{D054D48A-947E-477E-ACD5-137E86E639B0}" destId="{DEBD7618-241C-4F39-8D06-9B6E3B416BF5}" srcOrd="0" destOrd="0" presId="urn:microsoft.com/office/officeart/2005/8/layout/matrix1"/>
    <dgm:cxn modelId="{F701AFD6-BDB2-4773-A482-7DCBD5AE18AC}" type="presOf" srcId="{4DE06D21-3465-47C5-8EE1-152E894B6725}" destId="{826A5DD9-DD86-4B1F-A052-BFC91FBA03A6}" srcOrd="0" destOrd="0" presId="urn:microsoft.com/office/officeart/2005/8/layout/matrix1"/>
    <dgm:cxn modelId="{84C014F8-A1DC-41C1-B242-1D8D3890BA8D}" srcId="{9AC415EA-10A7-4789-AC59-3A1DD69B4AE9}" destId="{93A81D05-F64B-4CAB-9BB5-70917490FAA7}" srcOrd="1" destOrd="0" parTransId="{D6C44879-FC08-4FEC-805E-D69B8BC46124}" sibTransId="{D8F32408-FBFB-47DE-8DB0-7EB35F11DC60}"/>
    <dgm:cxn modelId="{788EB728-19DA-41FF-A98A-FE6F2E96DB41}" srcId="{763698F4-E06E-45ED-AB8E-19B33EEE7368}" destId="{9AC415EA-10A7-4789-AC59-3A1DD69B4AE9}" srcOrd="0" destOrd="0" parTransId="{4F11FA0C-7EE2-45A0-BC0D-BCCBCEAAEF06}" sibTransId="{731D46FA-286C-4A8A-A66F-7A11BEE88483}"/>
    <dgm:cxn modelId="{32410DBC-D9F2-435C-A673-19A9F3D276C3}" srcId="{9AC415EA-10A7-4789-AC59-3A1DD69B4AE9}" destId="{8552F5FD-C201-4159-A8C0-30FB9F5AF323}" srcOrd="5" destOrd="0" parTransId="{661A30A3-9553-419B-A893-795310B28FDE}" sibTransId="{8D361F10-E1E2-4AC0-AD6C-FACB5F59E4BD}"/>
    <dgm:cxn modelId="{D863312D-65D7-4CCB-B84B-E5E68CE2CBFD}" type="presOf" srcId="{D054D48A-947E-477E-ACD5-137E86E639B0}" destId="{D64A7996-70C4-4BA1-AAF7-219EC69BF7C0}" srcOrd="1" destOrd="0" presId="urn:microsoft.com/office/officeart/2005/8/layout/matrix1"/>
    <dgm:cxn modelId="{279A1F8D-75C3-4EE4-809C-021333A9E8B8}" srcId="{9AC415EA-10A7-4789-AC59-3A1DD69B4AE9}" destId="{402863E2-5147-41BE-A2C2-70307AF1D153}" srcOrd="7" destOrd="0" parTransId="{18C8AAD4-7C3C-4DB1-AE4F-E83B6956297A}" sibTransId="{242AE7CA-6DE3-45E4-AB92-58848EBE584C}"/>
    <dgm:cxn modelId="{4DD6CC03-85BB-4422-B8F8-9897DFF6CD44}" type="presOf" srcId="{9AC415EA-10A7-4789-AC59-3A1DD69B4AE9}" destId="{7FDA261C-B830-4B48-AC56-E01D1E1C5854}" srcOrd="0" destOrd="0" presId="urn:microsoft.com/office/officeart/2005/8/layout/matrix1"/>
    <dgm:cxn modelId="{683A02B2-CFE8-486A-A6A6-E071A7394B5E}" type="presOf" srcId="{93A81D05-F64B-4CAB-9BB5-70917490FAA7}" destId="{99B97061-F390-4AA5-853B-7A1994C27EE2}" srcOrd="1" destOrd="0" presId="urn:microsoft.com/office/officeart/2005/8/layout/matrix1"/>
    <dgm:cxn modelId="{53D75E6B-72F5-412A-80F7-015BF3E722F0}" type="presParOf" srcId="{955633C2-F782-4B28-8E13-CA235C3C8CC6}" destId="{E12D43C8-DDA0-4331-8156-AC635CF7395C}" srcOrd="0" destOrd="0" presId="urn:microsoft.com/office/officeart/2005/8/layout/matrix1"/>
    <dgm:cxn modelId="{80DC2700-3722-4F98-A991-1A72D8AFA087}" type="presParOf" srcId="{E12D43C8-DDA0-4331-8156-AC635CF7395C}" destId="{826A5DD9-DD86-4B1F-A052-BFC91FBA03A6}" srcOrd="0" destOrd="0" presId="urn:microsoft.com/office/officeart/2005/8/layout/matrix1"/>
    <dgm:cxn modelId="{EE20EB6E-4AFC-4DA7-BB4B-5872337C5F99}" type="presParOf" srcId="{E12D43C8-DDA0-4331-8156-AC635CF7395C}" destId="{D8B6CCDB-9B38-4569-92F8-9CAA2934933D}" srcOrd="1" destOrd="0" presId="urn:microsoft.com/office/officeart/2005/8/layout/matrix1"/>
    <dgm:cxn modelId="{5170475B-BDE7-4F59-B6CD-3F9E014235A9}" type="presParOf" srcId="{E12D43C8-DDA0-4331-8156-AC635CF7395C}" destId="{71257757-3231-4390-A92C-5434DC6D23C9}" srcOrd="2" destOrd="0" presId="urn:microsoft.com/office/officeart/2005/8/layout/matrix1"/>
    <dgm:cxn modelId="{2C5A85EE-1529-4FBD-8068-C9FDB2D50513}" type="presParOf" srcId="{E12D43C8-DDA0-4331-8156-AC635CF7395C}" destId="{99B97061-F390-4AA5-853B-7A1994C27EE2}" srcOrd="3" destOrd="0" presId="urn:microsoft.com/office/officeart/2005/8/layout/matrix1"/>
    <dgm:cxn modelId="{92FBFBC9-4E4A-4285-9817-C96254442AAA}" type="presParOf" srcId="{E12D43C8-DDA0-4331-8156-AC635CF7395C}" destId="{DEBD7618-241C-4F39-8D06-9B6E3B416BF5}" srcOrd="4" destOrd="0" presId="urn:microsoft.com/office/officeart/2005/8/layout/matrix1"/>
    <dgm:cxn modelId="{6EE2E9DC-5BF7-4107-BEE8-2C2B31058C1C}" type="presParOf" srcId="{E12D43C8-DDA0-4331-8156-AC635CF7395C}" destId="{D64A7996-70C4-4BA1-AAF7-219EC69BF7C0}" srcOrd="5" destOrd="0" presId="urn:microsoft.com/office/officeart/2005/8/layout/matrix1"/>
    <dgm:cxn modelId="{39C31EFA-482B-4D76-86F9-E211605F5CCC}" type="presParOf" srcId="{E12D43C8-DDA0-4331-8156-AC635CF7395C}" destId="{8492A773-41B9-4A40-BE6E-B7115C6BC4B8}" srcOrd="6" destOrd="0" presId="urn:microsoft.com/office/officeart/2005/8/layout/matrix1"/>
    <dgm:cxn modelId="{AF60AA8D-6AD1-4095-9955-48F10275719A}" type="presParOf" srcId="{E12D43C8-DDA0-4331-8156-AC635CF7395C}" destId="{FBD823CE-6DA4-4D61-A17A-8A5A39B2AE55}" srcOrd="7" destOrd="0" presId="urn:microsoft.com/office/officeart/2005/8/layout/matrix1"/>
    <dgm:cxn modelId="{87382B5B-DE12-41AE-9EE8-C280BE6D1ABC}" type="presParOf" srcId="{955633C2-F782-4B28-8E13-CA235C3C8CC6}" destId="{7FDA261C-B830-4B48-AC56-E01D1E1C5854}" srcOrd="1" destOrd="0" presId="urn:microsoft.com/office/officeart/2005/8/layout/matrix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E0D5482-9631-4DAE-AA52-2B4AC0940F49}" type="doc">
      <dgm:prSet loTypeId="urn:microsoft.com/office/officeart/2005/8/layout/radial5" loCatId="cycle" qsTypeId="urn:microsoft.com/office/officeart/2005/8/quickstyle/3d4" qsCatId="3D" csTypeId="urn:microsoft.com/office/officeart/2005/8/colors/accent2_3" csCatId="accent2" phldr="1"/>
      <dgm:spPr/>
      <dgm:t>
        <a:bodyPr/>
        <a:lstStyle/>
        <a:p>
          <a:endParaRPr lang="es-MX"/>
        </a:p>
      </dgm:t>
    </dgm:pt>
    <dgm:pt modelId="{CAB9E175-B5A7-4A73-A164-15AB5037639F}">
      <dgm:prSet phldrT="[Texto]" custT="1"/>
      <dgm:spPr/>
      <dgm:t>
        <a:bodyPr/>
        <a:lstStyle/>
        <a:p>
          <a:r>
            <a:rPr lang="es-MX" sz="1700" dirty="0" smtClean="0">
              <a:solidFill>
                <a:schemeClr val="tx1"/>
              </a:solidFill>
            </a:rPr>
            <a:t>ORIENTA LAS ACCIONES PARA EL DESCUBRIMIENTO, BUSQUEDA DE SOLUCIONES, COINCIDENCIAS Y DIFERENCIAS, CON EL PROPOSITO DE CONSTRUIR APRENDIZAJES EN COLECTIVO</a:t>
          </a:r>
          <a:endParaRPr lang="es-MX" sz="1700" dirty="0">
            <a:solidFill>
              <a:schemeClr val="tx1"/>
            </a:solidFill>
          </a:endParaRPr>
        </a:p>
      </dgm:t>
    </dgm:pt>
    <dgm:pt modelId="{4A70F929-D9DC-49A7-818A-94E3B811CC3D}" type="parTrans" cxnId="{EA345DB6-A3E3-4831-93D6-18D01CEA4F73}">
      <dgm:prSet/>
      <dgm:spPr/>
      <dgm:t>
        <a:bodyPr/>
        <a:lstStyle/>
        <a:p>
          <a:endParaRPr lang="es-MX"/>
        </a:p>
      </dgm:t>
    </dgm:pt>
    <dgm:pt modelId="{0C564C77-D1F8-4251-A94A-9AF10BC3F42F}" type="sibTrans" cxnId="{EA345DB6-A3E3-4831-93D6-18D01CEA4F73}">
      <dgm:prSet/>
      <dgm:spPr/>
      <dgm:t>
        <a:bodyPr/>
        <a:lstStyle/>
        <a:p>
          <a:endParaRPr lang="es-MX"/>
        </a:p>
      </dgm:t>
    </dgm:pt>
    <dgm:pt modelId="{50ABC391-2AC7-49A6-82E4-FAF47ABFB60F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LIDERAZGO COMPARTID</a:t>
          </a:r>
          <a:r>
            <a:rPr lang="es-MX" dirty="0" smtClean="0"/>
            <a:t>O</a:t>
          </a:r>
          <a:endParaRPr lang="es-MX" dirty="0"/>
        </a:p>
      </dgm:t>
    </dgm:pt>
    <dgm:pt modelId="{A7539552-678C-413E-97EA-61ADF5652AF5}" type="parTrans" cxnId="{61BE439C-7009-46C6-9358-BE30A3B95223}">
      <dgm:prSet/>
      <dgm:spPr/>
      <dgm:t>
        <a:bodyPr/>
        <a:lstStyle/>
        <a:p>
          <a:endParaRPr lang="es-MX"/>
        </a:p>
      </dgm:t>
    </dgm:pt>
    <dgm:pt modelId="{EFCAA006-2273-490A-AFA6-F305646EA5ED}" type="sibTrans" cxnId="{61BE439C-7009-46C6-9358-BE30A3B95223}">
      <dgm:prSet/>
      <dgm:spPr/>
      <dgm:t>
        <a:bodyPr/>
        <a:lstStyle/>
        <a:p>
          <a:endParaRPr lang="es-MX"/>
        </a:p>
      </dgm:t>
    </dgm:pt>
    <dgm:pt modelId="{79F4F9DD-1A8D-4C27-AE85-90F634614C01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ALUDE A ESTUDIANTES Y MAESTROS</a:t>
          </a:r>
          <a:endParaRPr lang="es-MX" dirty="0">
            <a:solidFill>
              <a:schemeClr val="tx1"/>
            </a:solidFill>
          </a:endParaRPr>
        </a:p>
      </dgm:t>
    </dgm:pt>
    <dgm:pt modelId="{FEAC5ABB-62E4-4C86-89D7-9D74F0B264FA}" type="parTrans" cxnId="{558928DF-1942-4A4A-8474-EDD5E2407AF1}">
      <dgm:prSet/>
      <dgm:spPr/>
      <dgm:t>
        <a:bodyPr/>
        <a:lstStyle/>
        <a:p>
          <a:endParaRPr lang="es-MX"/>
        </a:p>
      </dgm:t>
    </dgm:pt>
    <dgm:pt modelId="{C802E69B-55ED-48AD-9D4E-F23F8A3F3ADD}" type="sibTrans" cxnId="{558928DF-1942-4A4A-8474-EDD5E2407AF1}">
      <dgm:prSet/>
      <dgm:spPr/>
      <dgm:t>
        <a:bodyPr/>
        <a:lstStyle/>
        <a:p>
          <a:endParaRPr lang="es-MX"/>
        </a:p>
      </dgm:t>
    </dgm:pt>
    <dgm:pt modelId="{6B71BD43-8D1C-4FFD-AB4A-5D15CBB0100C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INCLUSIVO</a:t>
          </a:r>
          <a:endParaRPr lang="es-MX" dirty="0">
            <a:solidFill>
              <a:schemeClr val="tx1"/>
            </a:solidFill>
          </a:endParaRPr>
        </a:p>
      </dgm:t>
    </dgm:pt>
    <dgm:pt modelId="{17C4266E-5A8B-4B48-832C-DB1F2884E573}" type="parTrans" cxnId="{7E2F9007-3D24-4460-95EE-5726E80AACA2}">
      <dgm:prSet/>
      <dgm:spPr/>
      <dgm:t>
        <a:bodyPr/>
        <a:lstStyle/>
        <a:p>
          <a:endParaRPr lang="es-MX"/>
        </a:p>
      </dgm:t>
    </dgm:pt>
    <dgm:pt modelId="{35A19629-5374-4DFB-A127-02E07044D2EC}" type="sibTrans" cxnId="{7E2F9007-3D24-4460-95EE-5726E80AACA2}">
      <dgm:prSet/>
      <dgm:spPr/>
      <dgm:t>
        <a:bodyPr/>
        <a:lstStyle/>
        <a:p>
          <a:endParaRPr lang="es-MX"/>
        </a:p>
      </dgm:t>
    </dgm:pt>
    <dgm:pt modelId="{B13DCD7B-5FB8-49D1-A583-7785479CF703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DEFINA METAS COMUNES</a:t>
          </a:r>
          <a:endParaRPr lang="es-MX" dirty="0">
            <a:solidFill>
              <a:schemeClr val="tx1"/>
            </a:solidFill>
          </a:endParaRPr>
        </a:p>
      </dgm:t>
    </dgm:pt>
    <dgm:pt modelId="{7B9F620B-2590-4B3A-B1FD-F4DC2A395835}" type="parTrans" cxnId="{2F7BA621-788E-47B9-9357-E46C54298FEA}">
      <dgm:prSet/>
      <dgm:spPr/>
      <dgm:t>
        <a:bodyPr/>
        <a:lstStyle/>
        <a:p>
          <a:endParaRPr lang="es-MX"/>
        </a:p>
      </dgm:t>
    </dgm:pt>
    <dgm:pt modelId="{78D40EC2-EF1C-4D2D-A2F2-361FA2CAA112}" type="sibTrans" cxnId="{2F7BA621-788E-47B9-9357-E46C54298FEA}">
      <dgm:prSet/>
      <dgm:spPr/>
      <dgm:t>
        <a:bodyPr/>
        <a:lstStyle/>
        <a:p>
          <a:endParaRPr lang="es-MX"/>
        </a:p>
      </dgm:t>
    </dgm:pt>
    <dgm:pt modelId="{AE454FED-6ABF-4358-B49D-ACE494B61CA4}">
      <dgm:prSet phldrT="[Texto]" phldr="1" custRadScaleRad="59156" custRadScaleInc="373924"/>
      <dgm:spPr/>
      <dgm:t>
        <a:bodyPr/>
        <a:lstStyle/>
        <a:p>
          <a:endParaRPr lang="es-MX" dirty="0"/>
        </a:p>
      </dgm:t>
    </dgm:pt>
    <dgm:pt modelId="{4A13B4CA-E1BB-4441-A8F9-4BCD229A1423}" type="parTrans" cxnId="{25F0B5BE-52FC-48FD-AC7F-A65C62F5C282}">
      <dgm:prSet/>
      <dgm:spPr/>
      <dgm:t>
        <a:bodyPr/>
        <a:lstStyle/>
        <a:p>
          <a:endParaRPr lang="es-MX"/>
        </a:p>
      </dgm:t>
    </dgm:pt>
    <dgm:pt modelId="{1679C490-9568-4FBD-B569-090FFAED4709}" type="sibTrans" cxnId="{25F0B5BE-52FC-48FD-AC7F-A65C62F5C282}">
      <dgm:prSet/>
      <dgm:spPr/>
      <dgm:t>
        <a:bodyPr/>
        <a:lstStyle/>
        <a:p>
          <a:endParaRPr lang="es-MX"/>
        </a:p>
      </dgm:t>
    </dgm:pt>
    <dgm:pt modelId="{19010105-B495-48E7-A4E2-EB223305815F}">
      <dgm:prSet/>
      <dgm:spPr/>
      <dgm:t>
        <a:bodyPr/>
        <a:lstStyle/>
        <a:p>
          <a:endParaRPr lang="es-MX"/>
        </a:p>
      </dgm:t>
    </dgm:pt>
    <dgm:pt modelId="{FBFEBA63-BF4F-45A5-BDA4-2DA846431A0A}" type="parTrans" cxnId="{930FCA5D-92E9-4A1F-BD2D-6E0013A352D8}">
      <dgm:prSet/>
      <dgm:spPr/>
      <dgm:t>
        <a:bodyPr/>
        <a:lstStyle/>
        <a:p>
          <a:endParaRPr lang="es-MX"/>
        </a:p>
      </dgm:t>
    </dgm:pt>
    <dgm:pt modelId="{599E470F-3824-4084-BEAE-86B3C7C3FD5B}" type="sibTrans" cxnId="{930FCA5D-92E9-4A1F-BD2D-6E0013A352D8}">
      <dgm:prSet/>
      <dgm:spPr/>
      <dgm:t>
        <a:bodyPr/>
        <a:lstStyle/>
        <a:p>
          <a:endParaRPr lang="es-MX"/>
        </a:p>
      </dgm:t>
    </dgm:pt>
    <dgm:pt modelId="{CE127ECD-3518-47CB-B7D5-4D537714B660}">
      <dgm:prSet/>
      <dgm:spPr/>
      <dgm:t>
        <a:bodyPr/>
        <a:lstStyle/>
        <a:p>
          <a:endParaRPr lang="es-MX"/>
        </a:p>
      </dgm:t>
    </dgm:pt>
    <dgm:pt modelId="{266A3910-4D72-426A-A2B7-6D81F72B862A}" type="parTrans" cxnId="{C8AB26F5-D4D6-452C-AF37-1231129ACAA0}">
      <dgm:prSet/>
      <dgm:spPr/>
      <dgm:t>
        <a:bodyPr/>
        <a:lstStyle/>
        <a:p>
          <a:endParaRPr lang="es-MX"/>
        </a:p>
      </dgm:t>
    </dgm:pt>
    <dgm:pt modelId="{52B19AAD-3AEF-4980-98E3-59AF2B876A4B}" type="sibTrans" cxnId="{C8AB26F5-D4D6-452C-AF37-1231129ACAA0}">
      <dgm:prSet/>
      <dgm:spPr/>
      <dgm:t>
        <a:bodyPr/>
        <a:lstStyle/>
        <a:p>
          <a:endParaRPr lang="es-MX"/>
        </a:p>
      </dgm:t>
    </dgm:pt>
    <dgm:pt modelId="{148C9077-18FF-43EF-9380-84FD43B3ECEA}">
      <dgm:prSet phldrT="[Texto]" phldr="1" custRadScaleRad="59156" custRadScaleInc="373924"/>
      <dgm:spPr/>
      <dgm:t>
        <a:bodyPr/>
        <a:lstStyle/>
        <a:p>
          <a:endParaRPr lang="es-MX" dirty="0"/>
        </a:p>
      </dgm:t>
    </dgm:pt>
    <dgm:pt modelId="{3536EF02-A3C4-44F3-B2B1-5706BFCBA7DB}" type="parTrans" cxnId="{BE375FB6-649C-480E-BC13-3B1B197BABBE}">
      <dgm:prSet/>
      <dgm:spPr/>
      <dgm:t>
        <a:bodyPr/>
        <a:lstStyle/>
        <a:p>
          <a:endParaRPr lang="es-MX"/>
        </a:p>
      </dgm:t>
    </dgm:pt>
    <dgm:pt modelId="{5D16FD93-FEF9-4608-9227-624F5F0E0503}" type="sibTrans" cxnId="{BE375FB6-649C-480E-BC13-3B1B197BABBE}">
      <dgm:prSet/>
      <dgm:spPr/>
      <dgm:t>
        <a:bodyPr/>
        <a:lstStyle/>
        <a:p>
          <a:endParaRPr lang="es-MX"/>
        </a:p>
      </dgm:t>
    </dgm:pt>
    <dgm:pt modelId="{F43D10A2-5A36-48F9-AFCE-F5816717E7CC}">
      <dgm:prSet/>
      <dgm:spPr/>
      <dgm:t>
        <a:bodyPr/>
        <a:lstStyle/>
        <a:p>
          <a:endParaRPr lang="es-MX"/>
        </a:p>
      </dgm:t>
    </dgm:pt>
    <dgm:pt modelId="{3754A9DD-4976-4644-AC20-D7E32847D61D}" type="parTrans" cxnId="{72A03A97-83F0-470D-BEE5-F1B5E6962E50}">
      <dgm:prSet/>
      <dgm:spPr/>
      <dgm:t>
        <a:bodyPr/>
        <a:lstStyle/>
        <a:p>
          <a:endParaRPr lang="es-MX"/>
        </a:p>
      </dgm:t>
    </dgm:pt>
    <dgm:pt modelId="{B28DD1BB-5E66-4471-BC12-8372EDE322EA}" type="sibTrans" cxnId="{72A03A97-83F0-470D-BEE5-F1B5E6962E50}">
      <dgm:prSet/>
      <dgm:spPr/>
      <dgm:t>
        <a:bodyPr/>
        <a:lstStyle/>
        <a:p>
          <a:endParaRPr lang="es-MX"/>
        </a:p>
      </dgm:t>
    </dgm:pt>
    <dgm:pt modelId="{388E061F-0CFE-43FB-906C-6C5D9D8BA7E3}">
      <dgm:prSet/>
      <dgm:spPr/>
      <dgm:t>
        <a:bodyPr/>
        <a:lstStyle/>
        <a:p>
          <a:endParaRPr lang="es-MX"/>
        </a:p>
      </dgm:t>
    </dgm:pt>
    <dgm:pt modelId="{C0D14DCC-67C0-4D3C-A151-5A03BB691E7C}" type="parTrans" cxnId="{87482547-66C5-462E-9810-3E9AA31AAFC8}">
      <dgm:prSet/>
      <dgm:spPr/>
      <dgm:t>
        <a:bodyPr/>
        <a:lstStyle/>
        <a:p>
          <a:endParaRPr lang="es-MX"/>
        </a:p>
      </dgm:t>
    </dgm:pt>
    <dgm:pt modelId="{AA5F6EFB-E00C-4550-8FE4-886CDCCD54A7}" type="sibTrans" cxnId="{87482547-66C5-462E-9810-3E9AA31AAFC8}">
      <dgm:prSet/>
      <dgm:spPr/>
      <dgm:t>
        <a:bodyPr/>
        <a:lstStyle/>
        <a:p>
          <a:endParaRPr lang="es-MX"/>
        </a:p>
      </dgm:t>
    </dgm:pt>
    <dgm:pt modelId="{F2E12C10-E47C-473D-99B6-15346F926799}">
      <dgm:prSet phldrT="[Texto]" phldr="1" custRadScaleRad="59156" custRadScaleInc="373924"/>
      <dgm:spPr/>
      <dgm:t>
        <a:bodyPr/>
        <a:lstStyle/>
        <a:p>
          <a:endParaRPr lang="es-MX" dirty="0"/>
        </a:p>
      </dgm:t>
    </dgm:pt>
    <dgm:pt modelId="{F8EDE2E2-DD30-4ABA-AC54-593ACC888AA4}" type="parTrans" cxnId="{AFC39C31-DA38-44A5-BEB4-6C7F63008320}">
      <dgm:prSet/>
      <dgm:spPr/>
      <dgm:t>
        <a:bodyPr/>
        <a:lstStyle/>
        <a:p>
          <a:endParaRPr lang="es-MX"/>
        </a:p>
      </dgm:t>
    </dgm:pt>
    <dgm:pt modelId="{31132E2D-AB9C-46DA-86A7-EB4CEFC088D4}" type="sibTrans" cxnId="{AFC39C31-DA38-44A5-BEB4-6C7F63008320}">
      <dgm:prSet/>
      <dgm:spPr/>
      <dgm:t>
        <a:bodyPr/>
        <a:lstStyle/>
        <a:p>
          <a:endParaRPr lang="es-MX"/>
        </a:p>
      </dgm:t>
    </dgm:pt>
    <dgm:pt modelId="{6FF176C8-F610-42B2-82A4-B5621855CFA0}">
      <dgm:prSet phldrT="[Texto]" phldr="1" custRadScaleRad="59156" custRadScaleInc="373924"/>
      <dgm:spPr/>
      <dgm:t>
        <a:bodyPr/>
        <a:lstStyle/>
        <a:p>
          <a:endParaRPr lang="es-MX" dirty="0"/>
        </a:p>
      </dgm:t>
    </dgm:pt>
    <dgm:pt modelId="{2637BD2E-4398-431F-B640-E5F24B63A7F8}" type="parTrans" cxnId="{78F08F8B-4F52-4BD1-9710-A08917E52AD8}">
      <dgm:prSet/>
      <dgm:spPr/>
      <dgm:t>
        <a:bodyPr/>
        <a:lstStyle/>
        <a:p>
          <a:endParaRPr lang="es-MX"/>
        </a:p>
      </dgm:t>
    </dgm:pt>
    <dgm:pt modelId="{212C6B1F-91FF-4DA0-B5EB-4D41BE6EFBF3}" type="sibTrans" cxnId="{78F08F8B-4F52-4BD1-9710-A08917E52AD8}">
      <dgm:prSet/>
      <dgm:spPr/>
      <dgm:t>
        <a:bodyPr/>
        <a:lstStyle/>
        <a:p>
          <a:endParaRPr lang="es-MX"/>
        </a:p>
      </dgm:t>
    </dgm:pt>
    <dgm:pt modelId="{740A5E4E-CB36-4E71-8316-B6F4002E3E80}">
      <dgm:prSet phldrT="[Texto]" phldr="1" custRadScaleRad="81601" custRadScaleInc="279628"/>
      <dgm:spPr/>
      <dgm:t>
        <a:bodyPr/>
        <a:lstStyle/>
        <a:p>
          <a:endParaRPr lang="es-MX" dirty="0"/>
        </a:p>
      </dgm:t>
    </dgm:pt>
    <dgm:pt modelId="{B66274DF-FF0F-4D1F-A55F-81474545854B}" type="parTrans" cxnId="{61B123B5-3B03-4E6B-8B37-0F1C54CA47C5}">
      <dgm:prSet/>
      <dgm:spPr/>
      <dgm:t>
        <a:bodyPr/>
        <a:lstStyle/>
        <a:p>
          <a:endParaRPr lang="es-MX"/>
        </a:p>
      </dgm:t>
    </dgm:pt>
    <dgm:pt modelId="{9BC26C63-AF25-42D1-82C8-EB0A5CE4A976}" type="sibTrans" cxnId="{61B123B5-3B03-4E6B-8B37-0F1C54CA47C5}">
      <dgm:prSet/>
      <dgm:spPr/>
      <dgm:t>
        <a:bodyPr/>
        <a:lstStyle/>
        <a:p>
          <a:endParaRPr lang="es-MX"/>
        </a:p>
      </dgm:t>
    </dgm:pt>
    <dgm:pt modelId="{4D0797D1-08DF-407D-ADCF-7D45BB0ECC4B}">
      <dgm:prSet phldrT="[Texto]" phldr="1" custRadScaleRad="81601" custRadScaleInc="279628"/>
      <dgm:spPr/>
      <dgm:t>
        <a:bodyPr/>
        <a:lstStyle/>
        <a:p>
          <a:endParaRPr lang="es-MX" dirty="0"/>
        </a:p>
      </dgm:t>
    </dgm:pt>
    <dgm:pt modelId="{A0390313-F65E-474E-9F2A-82AA73E3ECFA}" type="parTrans" cxnId="{274EAF8A-EF4C-4CE5-ABF0-0D3517CCC672}">
      <dgm:prSet/>
      <dgm:spPr/>
      <dgm:t>
        <a:bodyPr/>
        <a:lstStyle/>
        <a:p>
          <a:endParaRPr lang="es-MX"/>
        </a:p>
      </dgm:t>
    </dgm:pt>
    <dgm:pt modelId="{676ACA30-2EFE-4F77-BAD9-BF4511EE7328}" type="sibTrans" cxnId="{274EAF8A-EF4C-4CE5-ABF0-0D3517CCC672}">
      <dgm:prSet/>
      <dgm:spPr/>
      <dgm:t>
        <a:bodyPr/>
        <a:lstStyle/>
        <a:p>
          <a:endParaRPr lang="es-MX"/>
        </a:p>
      </dgm:t>
    </dgm:pt>
    <dgm:pt modelId="{6C5DC4D4-1361-4BD0-81F1-90664A92FBC4}">
      <dgm:prSet phldrT="[Texto]" custRadScaleRad="125802" custRadScaleInc="95937"/>
      <dgm:spPr/>
      <dgm:t>
        <a:bodyPr/>
        <a:lstStyle/>
        <a:p>
          <a:endParaRPr lang="es-MX"/>
        </a:p>
      </dgm:t>
    </dgm:pt>
    <dgm:pt modelId="{83DD2129-1F0D-4AFC-97D1-79F195AF1423}" type="parTrans" cxnId="{FBF09840-4A41-4531-9C16-E8416BCEF3F6}">
      <dgm:prSet/>
      <dgm:spPr/>
      <dgm:t>
        <a:bodyPr/>
        <a:lstStyle/>
        <a:p>
          <a:endParaRPr lang="es-MX"/>
        </a:p>
      </dgm:t>
    </dgm:pt>
    <dgm:pt modelId="{9D716DAD-B89F-45E2-BA10-3A6768D447B5}" type="sibTrans" cxnId="{FBF09840-4A41-4531-9C16-E8416BCEF3F6}">
      <dgm:prSet/>
      <dgm:spPr/>
      <dgm:t>
        <a:bodyPr/>
        <a:lstStyle/>
        <a:p>
          <a:endParaRPr lang="es-MX"/>
        </a:p>
      </dgm:t>
    </dgm:pt>
    <dgm:pt modelId="{93A798C8-2265-4439-A16E-59A9E7EC32D0}">
      <dgm:prSet/>
      <dgm:spPr/>
      <dgm:t>
        <a:bodyPr/>
        <a:lstStyle/>
        <a:p>
          <a:endParaRPr lang="es-MX"/>
        </a:p>
      </dgm:t>
    </dgm:pt>
    <dgm:pt modelId="{82D5F6E8-2588-4B0D-866F-282B66F6BCAB}" type="parTrans" cxnId="{EE359F8F-2EB0-4B70-9410-74B72BE60D1F}">
      <dgm:prSet/>
      <dgm:spPr/>
      <dgm:t>
        <a:bodyPr/>
        <a:lstStyle/>
        <a:p>
          <a:endParaRPr lang="es-MX"/>
        </a:p>
      </dgm:t>
    </dgm:pt>
    <dgm:pt modelId="{2B1D87CF-B560-4E9A-B02D-78A53863BED7}" type="sibTrans" cxnId="{EE359F8F-2EB0-4B70-9410-74B72BE60D1F}">
      <dgm:prSet/>
      <dgm:spPr/>
      <dgm:t>
        <a:bodyPr/>
        <a:lstStyle/>
        <a:p>
          <a:endParaRPr lang="es-MX"/>
        </a:p>
      </dgm:t>
    </dgm:pt>
    <dgm:pt modelId="{93B04180-2476-4B1C-9D66-3D28E68767A6}">
      <dgm:prSet/>
      <dgm:spPr/>
      <dgm:t>
        <a:bodyPr/>
        <a:lstStyle/>
        <a:p>
          <a:endParaRPr lang="es-MX"/>
        </a:p>
      </dgm:t>
    </dgm:pt>
    <dgm:pt modelId="{F116A1E2-C3EB-4AE5-BC1B-CC8CDD82153B}" type="parTrans" cxnId="{3643F8B9-F57A-4366-82BF-8F5CC79F018E}">
      <dgm:prSet/>
      <dgm:spPr/>
      <dgm:t>
        <a:bodyPr/>
        <a:lstStyle/>
        <a:p>
          <a:endParaRPr lang="es-MX"/>
        </a:p>
      </dgm:t>
    </dgm:pt>
    <dgm:pt modelId="{114ACB46-7524-4EDE-B6B5-ADFCD1112C05}" type="sibTrans" cxnId="{3643F8B9-F57A-4366-82BF-8F5CC79F018E}">
      <dgm:prSet/>
      <dgm:spPr/>
      <dgm:t>
        <a:bodyPr/>
        <a:lstStyle/>
        <a:p>
          <a:endParaRPr lang="es-MX"/>
        </a:p>
      </dgm:t>
    </dgm:pt>
    <dgm:pt modelId="{2E5A4057-93AE-43AF-AC0C-8EC17463DE3D}" type="pres">
      <dgm:prSet presAssocID="{FE0D5482-9631-4DAE-AA52-2B4AC0940F4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C2065315-9FFB-4A48-904F-028CB63389C1}" type="pres">
      <dgm:prSet presAssocID="{CAB9E175-B5A7-4A73-A164-15AB5037639F}" presName="centerShape" presStyleLbl="node0" presStyleIdx="0" presStyleCnt="1" custScaleX="227352" custScaleY="203052" custLinFactNeighborX="-28754" custLinFactNeighborY="-15223"/>
      <dgm:spPr/>
      <dgm:t>
        <a:bodyPr/>
        <a:lstStyle/>
        <a:p>
          <a:endParaRPr lang="es-MX"/>
        </a:p>
      </dgm:t>
    </dgm:pt>
    <dgm:pt modelId="{BD580F25-459D-48E1-B4FB-7F890E224F85}" type="pres">
      <dgm:prSet presAssocID="{A7539552-678C-413E-97EA-61ADF5652AF5}" presName="parTrans" presStyleLbl="sibTrans2D1" presStyleIdx="0" presStyleCnt="4" custScaleX="88417"/>
      <dgm:spPr/>
      <dgm:t>
        <a:bodyPr/>
        <a:lstStyle/>
        <a:p>
          <a:endParaRPr lang="es-MX"/>
        </a:p>
      </dgm:t>
    </dgm:pt>
    <dgm:pt modelId="{CAC87BE5-1999-446B-A4F4-700A13AAE255}" type="pres">
      <dgm:prSet presAssocID="{A7539552-678C-413E-97EA-61ADF5652AF5}" presName="connectorText" presStyleLbl="sibTrans2D1" presStyleIdx="0" presStyleCnt="4"/>
      <dgm:spPr/>
      <dgm:t>
        <a:bodyPr/>
        <a:lstStyle/>
        <a:p>
          <a:endParaRPr lang="es-MX"/>
        </a:p>
      </dgm:t>
    </dgm:pt>
    <dgm:pt modelId="{B2D46DDE-EA25-4FE4-AD94-BBA8A9FEB899}" type="pres">
      <dgm:prSet presAssocID="{50ABC391-2AC7-49A6-82E4-FAF47ABFB60F}" presName="node" presStyleLbl="node1" presStyleIdx="0" presStyleCnt="4" custRadScaleRad="86999" custRadScaleInc="16530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E57E7A8-DA0C-4623-8647-05511ED7C304}" type="pres">
      <dgm:prSet presAssocID="{FEAC5ABB-62E4-4C86-89D7-9D74F0B264FA}" presName="parTrans" presStyleLbl="sibTrans2D1" presStyleIdx="1" presStyleCnt="4"/>
      <dgm:spPr/>
      <dgm:t>
        <a:bodyPr/>
        <a:lstStyle/>
        <a:p>
          <a:endParaRPr lang="es-MX"/>
        </a:p>
      </dgm:t>
    </dgm:pt>
    <dgm:pt modelId="{4B4AF79B-651F-4CA3-A0A0-6D9153E07904}" type="pres">
      <dgm:prSet presAssocID="{FEAC5ABB-62E4-4C86-89D7-9D74F0B264FA}" presName="connectorText" presStyleLbl="sibTrans2D1" presStyleIdx="1" presStyleCnt="4"/>
      <dgm:spPr/>
      <dgm:t>
        <a:bodyPr/>
        <a:lstStyle/>
        <a:p>
          <a:endParaRPr lang="es-MX"/>
        </a:p>
      </dgm:t>
    </dgm:pt>
    <dgm:pt modelId="{D8102AA8-F780-4C1F-96B5-FD4A82CA497E}" type="pres">
      <dgm:prSet presAssocID="{79F4F9DD-1A8D-4C27-AE85-90F634614C01}" presName="node" presStyleLbl="node1" presStyleIdx="1" presStyleCnt="4" custRadScaleRad="205160" custRadScaleInc="-33485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406DDC3-263F-4C0D-9230-C84FC96D8D5C}" type="pres">
      <dgm:prSet presAssocID="{17C4266E-5A8B-4B48-832C-DB1F2884E573}" presName="parTrans" presStyleLbl="sibTrans2D1" presStyleIdx="2" presStyleCnt="4"/>
      <dgm:spPr/>
      <dgm:t>
        <a:bodyPr/>
        <a:lstStyle/>
        <a:p>
          <a:endParaRPr lang="es-MX"/>
        </a:p>
      </dgm:t>
    </dgm:pt>
    <dgm:pt modelId="{E750A21C-9CCF-4A68-B34C-906C34234073}" type="pres">
      <dgm:prSet presAssocID="{17C4266E-5A8B-4B48-832C-DB1F2884E573}" presName="connectorText" presStyleLbl="sibTrans2D1" presStyleIdx="2" presStyleCnt="4"/>
      <dgm:spPr/>
      <dgm:t>
        <a:bodyPr/>
        <a:lstStyle/>
        <a:p>
          <a:endParaRPr lang="es-MX"/>
        </a:p>
      </dgm:t>
    </dgm:pt>
    <dgm:pt modelId="{6E3D4813-B99D-4727-8FAF-108063B9B00D}" type="pres">
      <dgm:prSet presAssocID="{6B71BD43-8D1C-4FFD-AB4A-5D15CBB0100C}" presName="node" presStyleLbl="node1" presStyleIdx="2" presStyleCnt="4" custRadScaleRad="97834" custRadScaleInc="3772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811A94F-7875-47D1-B261-2CD8111A7B2F}" type="pres">
      <dgm:prSet presAssocID="{7B9F620B-2590-4B3A-B1FD-F4DC2A395835}" presName="parTrans" presStyleLbl="sibTrans2D1" presStyleIdx="3" presStyleCnt="4"/>
      <dgm:spPr/>
      <dgm:t>
        <a:bodyPr/>
        <a:lstStyle/>
        <a:p>
          <a:endParaRPr lang="es-MX"/>
        </a:p>
      </dgm:t>
    </dgm:pt>
    <dgm:pt modelId="{57C935D0-C46F-4D94-828A-E4E1BD84A2D5}" type="pres">
      <dgm:prSet presAssocID="{7B9F620B-2590-4B3A-B1FD-F4DC2A395835}" presName="connectorText" presStyleLbl="sibTrans2D1" presStyleIdx="3" presStyleCnt="4"/>
      <dgm:spPr/>
      <dgm:t>
        <a:bodyPr/>
        <a:lstStyle/>
        <a:p>
          <a:endParaRPr lang="es-MX"/>
        </a:p>
      </dgm:t>
    </dgm:pt>
    <dgm:pt modelId="{BBAFB15F-1946-4959-A7C4-F2510F011A02}" type="pres">
      <dgm:prSet presAssocID="{B13DCD7B-5FB8-49D1-A583-7785479CF703}" presName="node" presStyleLbl="node1" presStyleIdx="3" presStyleCnt="4" custRadScaleRad="164238" custRadScaleInc="-2409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8AB26F5-D4D6-452C-AF37-1231129ACAA0}" srcId="{FE0D5482-9631-4DAE-AA52-2B4AC0940F49}" destId="{CE127ECD-3518-47CB-B7D5-4D537714B660}" srcOrd="3" destOrd="0" parTransId="{266A3910-4D72-426A-A2B7-6D81F72B862A}" sibTransId="{52B19AAD-3AEF-4980-98E3-59AF2B876A4B}"/>
    <dgm:cxn modelId="{CF1D5C18-9FA0-4D78-8170-BC869B5B3184}" type="presOf" srcId="{A7539552-678C-413E-97EA-61ADF5652AF5}" destId="{CAC87BE5-1999-446B-A4F4-700A13AAE255}" srcOrd="1" destOrd="0" presId="urn:microsoft.com/office/officeart/2005/8/layout/radial5"/>
    <dgm:cxn modelId="{591E5789-C2C0-4E1C-86C9-208473ACD39A}" type="presOf" srcId="{50ABC391-2AC7-49A6-82E4-FAF47ABFB60F}" destId="{B2D46DDE-EA25-4FE4-AD94-BBA8A9FEB899}" srcOrd="0" destOrd="0" presId="urn:microsoft.com/office/officeart/2005/8/layout/radial5"/>
    <dgm:cxn modelId="{61BE439C-7009-46C6-9358-BE30A3B95223}" srcId="{CAB9E175-B5A7-4A73-A164-15AB5037639F}" destId="{50ABC391-2AC7-49A6-82E4-FAF47ABFB60F}" srcOrd="0" destOrd="0" parTransId="{A7539552-678C-413E-97EA-61ADF5652AF5}" sibTransId="{EFCAA006-2273-490A-AFA6-F305646EA5ED}"/>
    <dgm:cxn modelId="{6EAAD158-C845-45C8-BC25-1030E6753C89}" type="presOf" srcId="{17C4266E-5A8B-4B48-832C-DB1F2884E573}" destId="{A406DDC3-263F-4C0D-9230-C84FC96D8D5C}" srcOrd="0" destOrd="0" presId="urn:microsoft.com/office/officeart/2005/8/layout/radial5"/>
    <dgm:cxn modelId="{78F08F8B-4F52-4BD1-9710-A08917E52AD8}" srcId="{FE0D5482-9631-4DAE-AA52-2B4AC0940F49}" destId="{6FF176C8-F610-42B2-82A4-B5621855CFA0}" srcOrd="8" destOrd="0" parTransId="{2637BD2E-4398-431F-B640-E5F24B63A7F8}" sibTransId="{212C6B1F-91FF-4DA0-B5EB-4D41BE6EFBF3}"/>
    <dgm:cxn modelId="{92F41A99-3746-47AD-A7B6-EA8830F05EB5}" type="presOf" srcId="{CAB9E175-B5A7-4A73-A164-15AB5037639F}" destId="{C2065315-9FFB-4A48-904F-028CB63389C1}" srcOrd="0" destOrd="0" presId="urn:microsoft.com/office/officeart/2005/8/layout/radial5"/>
    <dgm:cxn modelId="{3058528C-C876-46C9-8418-FB4361588B76}" type="presOf" srcId="{7B9F620B-2590-4B3A-B1FD-F4DC2A395835}" destId="{57C935D0-C46F-4D94-828A-E4E1BD84A2D5}" srcOrd="1" destOrd="0" presId="urn:microsoft.com/office/officeart/2005/8/layout/radial5"/>
    <dgm:cxn modelId="{9EFECB2A-897D-49DD-84C1-C2898F673933}" type="presOf" srcId="{79F4F9DD-1A8D-4C27-AE85-90F634614C01}" destId="{D8102AA8-F780-4C1F-96B5-FD4A82CA497E}" srcOrd="0" destOrd="0" presId="urn:microsoft.com/office/officeart/2005/8/layout/radial5"/>
    <dgm:cxn modelId="{7E2F9007-3D24-4460-95EE-5726E80AACA2}" srcId="{CAB9E175-B5A7-4A73-A164-15AB5037639F}" destId="{6B71BD43-8D1C-4FFD-AB4A-5D15CBB0100C}" srcOrd="2" destOrd="0" parTransId="{17C4266E-5A8B-4B48-832C-DB1F2884E573}" sibTransId="{35A19629-5374-4DFB-A127-02E07044D2EC}"/>
    <dgm:cxn modelId="{EF1CBB8A-E868-4C45-B83C-4AC6AC5A7272}" type="presOf" srcId="{FEAC5ABB-62E4-4C86-89D7-9D74F0B264FA}" destId="{8E57E7A8-DA0C-4623-8647-05511ED7C304}" srcOrd="0" destOrd="0" presId="urn:microsoft.com/office/officeart/2005/8/layout/radial5"/>
    <dgm:cxn modelId="{3643F8B9-F57A-4366-82BF-8F5CC79F018E}" srcId="{FE0D5482-9631-4DAE-AA52-2B4AC0940F49}" destId="{93B04180-2476-4B1C-9D66-3D28E68767A6}" srcOrd="13" destOrd="0" parTransId="{F116A1E2-C3EB-4AE5-BC1B-CC8CDD82153B}" sibTransId="{114ACB46-7524-4EDE-B6B5-ADFCD1112C05}"/>
    <dgm:cxn modelId="{61B123B5-3B03-4E6B-8B37-0F1C54CA47C5}" srcId="{FE0D5482-9631-4DAE-AA52-2B4AC0940F49}" destId="{740A5E4E-CB36-4E71-8316-B6F4002E3E80}" srcOrd="9" destOrd="0" parTransId="{B66274DF-FF0F-4D1F-A55F-81474545854B}" sibTransId="{9BC26C63-AF25-42D1-82C8-EB0A5CE4A976}"/>
    <dgm:cxn modelId="{AFC39C31-DA38-44A5-BEB4-6C7F63008320}" srcId="{FE0D5482-9631-4DAE-AA52-2B4AC0940F49}" destId="{F2E12C10-E47C-473D-99B6-15346F926799}" srcOrd="7" destOrd="0" parTransId="{F8EDE2E2-DD30-4ABA-AC54-593ACC888AA4}" sibTransId="{31132E2D-AB9C-46DA-86A7-EB4CEFC088D4}"/>
    <dgm:cxn modelId="{558928DF-1942-4A4A-8474-EDD5E2407AF1}" srcId="{CAB9E175-B5A7-4A73-A164-15AB5037639F}" destId="{79F4F9DD-1A8D-4C27-AE85-90F634614C01}" srcOrd="1" destOrd="0" parTransId="{FEAC5ABB-62E4-4C86-89D7-9D74F0B264FA}" sibTransId="{C802E69B-55ED-48AD-9D4E-F23F8A3F3ADD}"/>
    <dgm:cxn modelId="{72A03A97-83F0-470D-BEE5-F1B5E6962E50}" srcId="{FE0D5482-9631-4DAE-AA52-2B4AC0940F49}" destId="{F43D10A2-5A36-48F9-AFCE-F5816717E7CC}" srcOrd="5" destOrd="0" parTransId="{3754A9DD-4976-4644-AC20-D7E32847D61D}" sibTransId="{B28DD1BB-5E66-4471-BC12-8372EDE322EA}"/>
    <dgm:cxn modelId="{274EAF8A-EF4C-4CE5-ABF0-0D3517CCC672}" srcId="{FE0D5482-9631-4DAE-AA52-2B4AC0940F49}" destId="{4D0797D1-08DF-407D-ADCF-7D45BB0ECC4B}" srcOrd="10" destOrd="0" parTransId="{A0390313-F65E-474E-9F2A-82AA73E3ECFA}" sibTransId="{676ACA30-2EFE-4F77-BAD9-BF4511EE7328}"/>
    <dgm:cxn modelId="{2F7BA621-788E-47B9-9357-E46C54298FEA}" srcId="{CAB9E175-B5A7-4A73-A164-15AB5037639F}" destId="{B13DCD7B-5FB8-49D1-A583-7785479CF703}" srcOrd="3" destOrd="0" parTransId="{7B9F620B-2590-4B3A-B1FD-F4DC2A395835}" sibTransId="{78D40EC2-EF1C-4D2D-A2F2-361FA2CAA112}"/>
    <dgm:cxn modelId="{FBF09840-4A41-4531-9C16-E8416BCEF3F6}" srcId="{FE0D5482-9631-4DAE-AA52-2B4AC0940F49}" destId="{6C5DC4D4-1361-4BD0-81F1-90664A92FBC4}" srcOrd="11" destOrd="0" parTransId="{83DD2129-1F0D-4AFC-97D1-79F195AF1423}" sibTransId="{9D716DAD-B89F-45E2-BA10-3A6768D447B5}"/>
    <dgm:cxn modelId="{4F66669E-559C-4668-BDED-427C25E749E5}" type="presOf" srcId="{FE0D5482-9631-4DAE-AA52-2B4AC0940F49}" destId="{2E5A4057-93AE-43AF-AC0C-8EC17463DE3D}" srcOrd="0" destOrd="0" presId="urn:microsoft.com/office/officeart/2005/8/layout/radial5"/>
    <dgm:cxn modelId="{25F0B5BE-52FC-48FD-AC7F-A65C62F5C282}" srcId="{FE0D5482-9631-4DAE-AA52-2B4AC0940F49}" destId="{AE454FED-6ABF-4358-B49D-ACE494B61CA4}" srcOrd="1" destOrd="0" parTransId="{4A13B4CA-E1BB-4441-A8F9-4BCD229A1423}" sibTransId="{1679C490-9568-4FBD-B569-090FFAED4709}"/>
    <dgm:cxn modelId="{51687F5A-231D-413E-A223-108955038083}" type="presOf" srcId="{A7539552-678C-413E-97EA-61ADF5652AF5}" destId="{BD580F25-459D-48E1-B4FB-7F890E224F85}" srcOrd="0" destOrd="0" presId="urn:microsoft.com/office/officeart/2005/8/layout/radial5"/>
    <dgm:cxn modelId="{22EA94AF-1360-4257-A577-DED2A1F267BF}" type="presOf" srcId="{FEAC5ABB-62E4-4C86-89D7-9D74F0B264FA}" destId="{4B4AF79B-651F-4CA3-A0A0-6D9153E07904}" srcOrd="1" destOrd="0" presId="urn:microsoft.com/office/officeart/2005/8/layout/radial5"/>
    <dgm:cxn modelId="{7F2F808D-E71C-475A-8526-1147361E1446}" type="presOf" srcId="{6B71BD43-8D1C-4FFD-AB4A-5D15CBB0100C}" destId="{6E3D4813-B99D-4727-8FAF-108063B9B00D}" srcOrd="0" destOrd="0" presId="urn:microsoft.com/office/officeart/2005/8/layout/radial5"/>
    <dgm:cxn modelId="{EE359F8F-2EB0-4B70-9410-74B72BE60D1F}" srcId="{FE0D5482-9631-4DAE-AA52-2B4AC0940F49}" destId="{93A798C8-2265-4439-A16E-59A9E7EC32D0}" srcOrd="12" destOrd="0" parTransId="{82D5F6E8-2588-4B0D-866F-282B66F6BCAB}" sibTransId="{2B1D87CF-B560-4E9A-B02D-78A53863BED7}"/>
    <dgm:cxn modelId="{84FD7B99-DA65-4BDB-9071-88315AF8E68C}" type="presOf" srcId="{17C4266E-5A8B-4B48-832C-DB1F2884E573}" destId="{E750A21C-9CCF-4A68-B34C-906C34234073}" srcOrd="1" destOrd="0" presId="urn:microsoft.com/office/officeart/2005/8/layout/radial5"/>
    <dgm:cxn modelId="{BE375FB6-649C-480E-BC13-3B1B197BABBE}" srcId="{FE0D5482-9631-4DAE-AA52-2B4AC0940F49}" destId="{148C9077-18FF-43EF-9380-84FD43B3ECEA}" srcOrd="4" destOrd="0" parTransId="{3536EF02-A3C4-44F3-B2B1-5706BFCBA7DB}" sibTransId="{5D16FD93-FEF9-4608-9227-624F5F0E0503}"/>
    <dgm:cxn modelId="{3F1E2DAB-B09D-4677-B8B9-BFD8BC932A3F}" type="presOf" srcId="{B13DCD7B-5FB8-49D1-A583-7785479CF703}" destId="{BBAFB15F-1946-4959-A7C4-F2510F011A02}" srcOrd="0" destOrd="0" presId="urn:microsoft.com/office/officeart/2005/8/layout/radial5"/>
    <dgm:cxn modelId="{CF89C60C-ECC3-4C2D-9940-5739619856E1}" type="presOf" srcId="{7B9F620B-2590-4B3A-B1FD-F4DC2A395835}" destId="{2811A94F-7875-47D1-B261-2CD8111A7B2F}" srcOrd="0" destOrd="0" presId="urn:microsoft.com/office/officeart/2005/8/layout/radial5"/>
    <dgm:cxn modelId="{930FCA5D-92E9-4A1F-BD2D-6E0013A352D8}" srcId="{FE0D5482-9631-4DAE-AA52-2B4AC0940F49}" destId="{19010105-B495-48E7-A4E2-EB223305815F}" srcOrd="2" destOrd="0" parTransId="{FBFEBA63-BF4F-45A5-BDA4-2DA846431A0A}" sibTransId="{599E470F-3824-4084-BEAE-86B3C7C3FD5B}"/>
    <dgm:cxn modelId="{87482547-66C5-462E-9810-3E9AA31AAFC8}" srcId="{FE0D5482-9631-4DAE-AA52-2B4AC0940F49}" destId="{388E061F-0CFE-43FB-906C-6C5D9D8BA7E3}" srcOrd="6" destOrd="0" parTransId="{C0D14DCC-67C0-4D3C-A151-5A03BB691E7C}" sibTransId="{AA5F6EFB-E00C-4550-8FE4-886CDCCD54A7}"/>
    <dgm:cxn modelId="{EA345DB6-A3E3-4831-93D6-18D01CEA4F73}" srcId="{FE0D5482-9631-4DAE-AA52-2B4AC0940F49}" destId="{CAB9E175-B5A7-4A73-A164-15AB5037639F}" srcOrd="0" destOrd="0" parTransId="{4A70F929-D9DC-49A7-818A-94E3B811CC3D}" sibTransId="{0C564C77-D1F8-4251-A94A-9AF10BC3F42F}"/>
    <dgm:cxn modelId="{A8822A3F-9E76-40E1-BE41-E18F29337D1B}" type="presParOf" srcId="{2E5A4057-93AE-43AF-AC0C-8EC17463DE3D}" destId="{C2065315-9FFB-4A48-904F-028CB63389C1}" srcOrd="0" destOrd="0" presId="urn:microsoft.com/office/officeart/2005/8/layout/radial5"/>
    <dgm:cxn modelId="{A6C44D39-F281-4E22-A3A4-B311026BF519}" type="presParOf" srcId="{2E5A4057-93AE-43AF-AC0C-8EC17463DE3D}" destId="{BD580F25-459D-48E1-B4FB-7F890E224F85}" srcOrd="1" destOrd="0" presId="urn:microsoft.com/office/officeart/2005/8/layout/radial5"/>
    <dgm:cxn modelId="{181098A8-D3BD-434C-93C1-29E183BBD18D}" type="presParOf" srcId="{BD580F25-459D-48E1-B4FB-7F890E224F85}" destId="{CAC87BE5-1999-446B-A4F4-700A13AAE255}" srcOrd="0" destOrd="0" presId="urn:microsoft.com/office/officeart/2005/8/layout/radial5"/>
    <dgm:cxn modelId="{2A1D556A-BCAC-49A1-AA56-0BDDCC79718C}" type="presParOf" srcId="{2E5A4057-93AE-43AF-AC0C-8EC17463DE3D}" destId="{B2D46DDE-EA25-4FE4-AD94-BBA8A9FEB899}" srcOrd="2" destOrd="0" presId="urn:microsoft.com/office/officeart/2005/8/layout/radial5"/>
    <dgm:cxn modelId="{4C29EBC0-8F60-4992-8ADB-4BA901568E71}" type="presParOf" srcId="{2E5A4057-93AE-43AF-AC0C-8EC17463DE3D}" destId="{8E57E7A8-DA0C-4623-8647-05511ED7C304}" srcOrd="3" destOrd="0" presId="urn:microsoft.com/office/officeart/2005/8/layout/radial5"/>
    <dgm:cxn modelId="{28F6B3ED-7570-4F50-8544-6CABFC476BB0}" type="presParOf" srcId="{8E57E7A8-DA0C-4623-8647-05511ED7C304}" destId="{4B4AF79B-651F-4CA3-A0A0-6D9153E07904}" srcOrd="0" destOrd="0" presId="urn:microsoft.com/office/officeart/2005/8/layout/radial5"/>
    <dgm:cxn modelId="{2BA177E8-B687-460D-9E23-CA97EB4B2E18}" type="presParOf" srcId="{2E5A4057-93AE-43AF-AC0C-8EC17463DE3D}" destId="{D8102AA8-F780-4C1F-96B5-FD4A82CA497E}" srcOrd="4" destOrd="0" presId="urn:microsoft.com/office/officeart/2005/8/layout/radial5"/>
    <dgm:cxn modelId="{31EEC80B-04F7-474E-9CB5-AB45BF0573F8}" type="presParOf" srcId="{2E5A4057-93AE-43AF-AC0C-8EC17463DE3D}" destId="{A406DDC3-263F-4C0D-9230-C84FC96D8D5C}" srcOrd="5" destOrd="0" presId="urn:microsoft.com/office/officeart/2005/8/layout/radial5"/>
    <dgm:cxn modelId="{344EF2CB-5496-4FD3-97CC-E3AE64F451B7}" type="presParOf" srcId="{A406DDC3-263F-4C0D-9230-C84FC96D8D5C}" destId="{E750A21C-9CCF-4A68-B34C-906C34234073}" srcOrd="0" destOrd="0" presId="urn:microsoft.com/office/officeart/2005/8/layout/radial5"/>
    <dgm:cxn modelId="{8F0A14A9-B50E-4F41-9ACC-F60FE2938A84}" type="presParOf" srcId="{2E5A4057-93AE-43AF-AC0C-8EC17463DE3D}" destId="{6E3D4813-B99D-4727-8FAF-108063B9B00D}" srcOrd="6" destOrd="0" presId="urn:microsoft.com/office/officeart/2005/8/layout/radial5"/>
    <dgm:cxn modelId="{A3D2F557-D17B-4858-AD7F-1ACE7C4FABB6}" type="presParOf" srcId="{2E5A4057-93AE-43AF-AC0C-8EC17463DE3D}" destId="{2811A94F-7875-47D1-B261-2CD8111A7B2F}" srcOrd="7" destOrd="0" presId="urn:microsoft.com/office/officeart/2005/8/layout/radial5"/>
    <dgm:cxn modelId="{756DB496-E1F1-4394-A6B7-7F4F3E9F971F}" type="presParOf" srcId="{2811A94F-7875-47D1-B261-2CD8111A7B2F}" destId="{57C935D0-C46F-4D94-828A-E4E1BD84A2D5}" srcOrd="0" destOrd="0" presId="urn:microsoft.com/office/officeart/2005/8/layout/radial5"/>
    <dgm:cxn modelId="{A554BF99-DD0E-4D16-B964-7AEAA9C1A06A}" type="presParOf" srcId="{2E5A4057-93AE-43AF-AC0C-8EC17463DE3D}" destId="{BBAFB15F-1946-4959-A7C4-F2510F011A02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00D953-E277-4B9D-8535-1DB61A18A096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7BF0E7E6-2359-4B94-BEA2-F87A2B9B9D0B}">
      <dgm:prSet phldrT="[Texto]" custT="1"/>
      <dgm:spPr/>
      <dgm:t>
        <a:bodyPr/>
        <a:lstStyle/>
        <a:p>
          <a:r>
            <a:rPr lang="es-MX" sz="1200" b="1" dirty="0" smtClean="0"/>
            <a:t>UNA RELACION HORIZONTAL EN LA QUE EL DIALOGO INFORMADO FAVOREZCA LA TOMA DE DECISIONES CENTRADA  EN EL APRENDIZAJE DE LOS ALUMNOS</a:t>
          </a:r>
          <a:r>
            <a:rPr lang="es-MX" sz="1200" dirty="0" smtClean="0"/>
            <a:t>.</a:t>
          </a:r>
          <a:endParaRPr lang="es-MX" sz="1200" dirty="0"/>
        </a:p>
      </dgm:t>
    </dgm:pt>
    <dgm:pt modelId="{27CF6A46-E077-4082-84FE-88C34ED888AB}" type="parTrans" cxnId="{06D96CC6-3AA1-410B-A0AF-EC2979C1018A}">
      <dgm:prSet/>
      <dgm:spPr/>
      <dgm:t>
        <a:bodyPr/>
        <a:lstStyle/>
        <a:p>
          <a:endParaRPr lang="es-MX"/>
        </a:p>
      </dgm:t>
    </dgm:pt>
    <dgm:pt modelId="{ACC06D44-AE6B-4EB7-989A-B0B3DCB4FDF6}" type="sibTrans" cxnId="{06D96CC6-3AA1-410B-A0AF-EC2979C1018A}">
      <dgm:prSet/>
      <dgm:spPr/>
      <dgm:t>
        <a:bodyPr/>
        <a:lstStyle/>
        <a:p>
          <a:endParaRPr lang="es-MX"/>
        </a:p>
      </dgm:t>
    </dgm:pt>
    <dgm:pt modelId="{9F05314B-17BA-4463-B884-17CBE7D2DE86}">
      <dgm:prSet phldrT="[Texto]" custT="1"/>
      <dgm:spPr/>
      <dgm:t>
        <a:bodyPr/>
        <a:lstStyle/>
        <a:p>
          <a:r>
            <a:rPr lang="es-MX" sz="1200" b="1" dirty="0" smtClean="0"/>
            <a:t>REQUIERE DE LA PARTICIPACIÓN ACTIVA  ALUM-DOC-DIR-PF Y OTROS ACTORES, EN UN CLIMA DE RESPETO, CORRESPONSABILIDAD, TRANSPARENCIA Y RENDICIÓN DE CUENTAS.</a:t>
          </a:r>
          <a:endParaRPr lang="es-MX" sz="1200" b="1" dirty="0"/>
        </a:p>
      </dgm:t>
    </dgm:pt>
    <dgm:pt modelId="{1B18C556-7A03-46DF-AD81-DE543B46DD6D}" type="parTrans" cxnId="{1788C007-1BE1-4A47-BA81-78427152BEE0}">
      <dgm:prSet/>
      <dgm:spPr/>
      <dgm:t>
        <a:bodyPr/>
        <a:lstStyle/>
        <a:p>
          <a:endParaRPr lang="es-MX"/>
        </a:p>
      </dgm:t>
    </dgm:pt>
    <dgm:pt modelId="{82964EEE-1E4C-4CE0-AF6C-C4808FB4490D}" type="sibTrans" cxnId="{1788C007-1BE1-4A47-BA81-78427152BEE0}">
      <dgm:prSet/>
      <dgm:spPr/>
      <dgm:t>
        <a:bodyPr/>
        <a:lstStyle/>
        <a:p>
          <a:endParaRPr lang="es-MX"/>
        </a:p>
      </dgm:t>
    </dgm:pt>
    <dgm:pt modelId="{AAD4F1BD-A1EC-4533-BC04-5B3FF8314685}">
      <dgm:prSet phldrT="[Texto]" custT="1"/>
      <dgm:spPr/>
      <dgm:t>
        <a:bodyPr/>
        <a:lstStyle/>
        <a:p>
          <a:r>
            <a:rPr lang="es-MX" sz="1200" b="1" dirty="0" smtClean="0"/>
            <a:t>CARACTERISTICAS DEL LIDERAZGO: CREATIVIDAD COLECTIVA, VISION DEL FUTURO, INNOVACIÓN PARA LA TRANSFORMACIÓN, FORTALECIMIENTO DE LA GESTIÓN, PROMOCIÓN DEL TRABAJO COLECTIVO, ASESORIA Y ORIENTACIÓN</a:t>
          </a:r>
          <a:r>
            <a:rPr lang="es-MX" sz="1200" dirty="0" smtClean="0"/>
            <a:t>.</a:t>
          </a:r>
          <a:endParaRPr lang="es-MX" sz="1200" dirty="0"/>
        </a:p>
      </dgm:t>
    </dgm:pt>
    <dgm:pt modelId="{CE5FC22F-34BF-4423-92CC-849ACE1CD8C3}" type="parTrans" cxnId="{A25071BD-6135-4990-BE56-4CEA4CB10762}">
      <dgm:prSet/>
      <dgm:spPr/>
      <dgm:t>
        <a:bodyPr/>
        <a:lstStyle/>
        <a:p>
          <a:endParaRPr lang="es-MX"/>
        </a:p>
      </dgm:t>
    </dgm:pt>
    <dgm:pt modelId="{D64CDD85-E4E4-46A0-B676-260062EAE312}" type="sibTrans" cxnId="{A25071BD-6135-4990-BE56-4CEA4CB10762}">
      <dgm:prSet/>
      <dgm:spPr/>
      <dgm:t>
        <a:bodyPr/>
        <a:lstStyle/>
        <a:p>
          <a:endParaRPr lang="es-MX"/>
        </a:p>
      </dgm:t>
    </dgm:pt>
    <dgm:pt modelId="{16D04560-0A48-4813-BC54-1660C8FFDE78}" type="pres">
      <dgm:prSet presAssocID="{8E00D953-E277-4B9D-8535-1DB61A18A096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s-MX"/>
        </a:p>
      </dgm:t>
    </dgm:pt>
    <dgm:pt modelId="{C451573E-9274-43E3-B5CF-D60499BF62AE}" type="pres">
      <dgm:prSet presAssocID="{7BF0E7E6-2359-4B94-BEA2-F87A2B9B9D0B}" presName="Accent1" presStyleCnt="0"/>
      <dgm:spPr/>
    </dgm:pt>
    <dgm:pt modelId="{4D33D556-2EEF-4208-B1C2-459FB956CB9D}" type="pres">
      <dgm:prSet presAssocID="{7BF0E7E6-2359-4B94-BEA2-F87A2B9B9D0B}" presName="Accent" presStyleLbl="node1" presStyleIdx="0" presStyleCnt="3" custScaleX="275096" custScaleY="90264" custLinFactNeighborX="1546" custLinFactNeighborY="-15856"/>
      <dgm:spPr/>
    </dgm:pt>
    <dgm:pt modelId="{75925D56-7A75-40C9-98F8-2DEACE59E1D1}" type="pres">
      <dgm:prSet presAssocID="{7BF0E7E6-2359-4B94-BEA2-F87A2B9B9D0B}" presName="Parent1" presStyleLbl="revTx" presStyleIdx="0" presStyleCnt="3" custScaleX="249146" custLinFactNeighborX="3276" custLinFactNeighborY="-8805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2AE035F-B839-44CE-94DF-214A6AE5B316}" type="pres">
      <dgm:prSet presAssocID="{9F05314B-17BA-4463-B884-17CBE7D2DE86}" presName="Accent2" presStyleCnt="0"/>
      <dgm:spPr/>
    </dgm:pt>
    <dgm:pt modelId="{BDD2589F-3A3F-4255-AEEF-0A81B5A5D8D6}" type="pres">
      <dgm:prSet presAssocID="{9F05314B-17BA-4463-B884-17CBE7D2DE86}" presName="Accent" presStyleLbl="node1" presStyleIdx="1" presStyleCnt="3" custScaleX="243054" custScaleY="93244" custLinFactNeighborX="-3137" custLinFactNeighborY="-11237"/>
      <dgm:spPr/>
    </dgm:pt>
    <dgm:pt modelId="{60DADA05-CA48-44BB-8277-F1DABFDB3BC4}" type="pres">
      <dgm:prSet presAssocID="{9F05314B-17BA-4463-B884-17CBE7D2DE86}" presName="Parent2" presStyleLbl="revTx" presStyleIdx="1" presStyleCnt="3" custScaleX="251492" custLinFactNeighborX="-29644" custLinFactNeighborY="-5100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1BBFE71-1B63-4C42-AE6B-E866BDE96070}" type="pres">
      <dgm:prSet presAssocID="{AAD4F1BD-A1EC-4533-BC04-5B3FF8314685}" presName="Accent3" presStyleCnt="0"/>
      <dgm:spPr/>
    </dgm:pt>
    <dgm:pt modelId="{AF9C128A-858A-4358-B538-6E477305B4C4}" type="pres">
      <dgm:prSet presAssocID="{AAD4F1BD-A1EC-4533-BC04-5B3FF8314685}" presName="Accent" presStyleLbl="node1" presStyleIdx="2" presStyleCnt="3" custScaleX="237880" custLinFactNeighborX="11572" custLinFactNeighborY="-4324"/>
      <dgm:spPr/>
    </dgm:pt>
    <dgm:pt modelId="{705A501A-7A69-4D18-99F6-DAB4503FA628}" type="pres">
      <dgm:prSet presAssocID="{AAD4F1BD-A1EC-4533-BC04-5B3FF8314685}" presName="Parent3" presStyleLbl="revTx" presStyleIdx="2" presStyleCnt="3" custScaleX="230209" custLinFactNeighborX="18221" custLinFactNeighborY="-29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3B2A969-D96E-48B4-8EC8-DD32262646B8}" type="presOf" srcId="{9F05314B-17BA-4463-B884-17CBE7D2DE86}" destId="{60DADA05-CA48-44BB-8277-F1DABFDB3BC4}" srcOrd="0" destOrd="0" presId="urn:microsoft.com/office/officeart/2009/layout/CircleArrowProcess"/>
    <dgm:cxn modelId="{749FD3D4-8949-4796-9E66-A99B38645E38}" type="presOf" srcId="{7BF0E7E6-2359-4B94-BEA2-F87A2B9B9D0B}" destId="{75925D56-7A75-40C9-98F8-2DEACE59E1D1}" srcOrd="0" destOrd="0" presId="urn:microsoft.com/office/officeart/2009/layout/CircleArrowProcess"/>
    <dgm:cxn modelId="{BDC0C763-68AE-4F07-A62F-22EE9CF45982}" type="presOf" srcId="{8E00D953-E277-4B9D-8535-1DB61A18A096}" destId="{16D04560-0A48-4813-BC54-1660C8FFDE78}" srcOrd="0" destOrd="0" presId="urn:microsoft.com/office/officeart/2009/layout/CircleArrowProcess"/>
    <dgm:cxn modelId="{A25071BD-6135-4990-BE56-4CEA4CB10762}" srcId="{8E00D953-E277-4B9D-8535-1DB61A18A096}" destId="{AAD4F1BD-A1EC-4533-BC04-5B3FF8314685}" srcOrd="2" destOrd="0" parTransId="{CE5FC22F-34BF-4423-92CC-849ACE1CD8C3}" sibTransId="{D64CDD85-E4E4-46A0-B676-260062EAE312}"/>
    <dgm:cxn modelId="{1788C007-1BE1-4A47-BA81-78427152BEE0}" srcId="{8E00D953-E277-4B9D-8535-1DB61A18A096}" destId="{9F05314B-17BA-4463-B884-17CBE7D2DE86}" srcOrd="1" destOrd="0" parTransId="{1B18C556-7A03-46DF-AD81-DE543B46DD6D}" sibTransId="{82964EEE-1E4C-4CE0-AF6C-C4808FB4490D}"/>
    <dgm:cxn modelId="{06D96CC6-3AA1-410B-A0AF-EC2979C1018A}" srcId="{8E00D953-E277-4B9D-8535-1DB61A18A096}" destId="{7BF0E7E6-2359-4B94-BEA2-F87A2B9B9D0B}" srcOrd="0" destOrd="0" parTransId="{27CF6A46-E077-4082-84FE-88C34ED888AB}" sibTransId="{ACC06D44-AE6B-4EB7-989A-B0B3DCB4FDF6}"/>
    <dgm:cxn modelId="{2F47FA35-D490-4231-A044-E93C676EEB97}" type="presOf" srcId="{AAD4F1BD-A1EC-4533-BC04-5B3FF8314685}" destId="{705A501A-7A69-4D18-99F6-DAB4503FA628}" srcOrd="0" destOrd="0" presId="urn:microsoft.com/office/officeart/2009/layout/CircleArrowProcess"/>
    <dgm:cxn modelId="{6D3A800D-59C2-4ECC-9650-F3FFD85B0457}" type="presParOf" srcId="{16D04560-0A48-4813-BC54-1660C8FFDE78}" destId="{C451573E-9274-43E3-B5CF-D60499BF62AE}" srcOrd="0" destOrd="0" presId="urn:microsoft.com/office/officeart/2009/layout/CircleArrowProcess"/>
    <dgm:cxn modelId="{A7FADB77-F5DF-44B4-AD5A-0F62BB5D9F0C}" type="presParOf" srcId="{C451573E-9274-43E3-B5CF-D60499BF62AE}" destId="{4D33D556-2EEF-4208-B1C2-459FB956CB9D}" srcOrd="0" destOrd="0" presId="urn:microsoft.com/office/officeart/2009/layout/CircleArrowProcess"/>
    <dgm:cxn modelId="{544C383D-EAD0-4BD0-B76E-8DC0D76333E5}" type="presParOf" srcId="{16D04560-0A48-4813-BC54-1660C8FFDE78}" destId="{75925D56-7A75-40C9-98F8-2DEACE59E1D1}" srcOrd="1" destOrd="0" presId="urn:microsoft.com/office/officeart/2009/layout/CircleArrowProcess"/>
    <dgm:cxn modelId="{331E5575-BFB4-415E-A228-84E0D52F37CC}" type="presParOf" srcId="{16D04560-0A48-4813-BC54-1660C8FFDE78}" destId="{B2AE035F-B839-44CE-94DF-214A6AE5B316}" srcOrd="2" destOrd="0" presId="urn:microsoft.com/office/officeart/2009/layout/CircleArrowProcess"/>
    <dgm:cxn modelId="{1EFCFBB0-A8BC-46C9-BF1B-23F74180C80F}" type="presParOf" srcId="{B2AE035F-B839-44CE-94DF-214A6AE5B316}" destId="{BDD2589F-3A3F-4255-AEEF-0A81B5A5D8D6}" srcOrd="0" destOrd="0" presId="urn:microsoft.com/office/officeart/2009/layout/CircleArrowProcess"/>
    <dgm:cxn modelId="{5ADCC730-5B9C-49CA-BC02-DF955836C07C}" type="presParOf" srcId="{16D04560-0A48-4813-BC54-1660C8FFDE78}" destId="{60DADA05-CA48-44BB-8277-F1DABFDB3BC4}" srcOrd="3" destOrd="0" presId="urn:microsoft.com/office/officeart/2009/layout/CircleArrowProcess"/>
    <dgm:cxn modelId="{52052709-A54A-4694-91A5-87F8550B17CD}" type="presParOf" srcId="{16D04560-0A48-4813-BC54-1660C8FFDE78}" destId="{F1BBFE71-1B63-4C42-AE6B-E866BDE96070}" srcOrd="4" destOrd="0" presId="urn:microsoft.com/office/officeart/2009/layout/CircleArrowProcess"/>
    <dgm:cxn modelId="{0C5F168B-E4E5-4FA1-A315-B5DB4B8D5AAA}" type="presParOf" srcId="{F1BBFE71-1B63-4C42-AE6B-E866BDE96070}" destId="{AF9C128A-858A-4358-B538-6E477305B4C4}" srcOrd="0" destOrd="0" presId="urn:microsoft.com/office/officeart/2009/layout/CircleArrowProcess"/>
    <dgm:cxn modelId="{6755A99D-78CA-4D2D-8830-13AC144E3D67}" type="presParOf" srcId="{16D04560-0A48-4813-BC54-1660C8FFDE78}" destId="{705A501A-7A69-4D18-99F6-DAB4503FA62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7E2C69-E778-481E-A263-6BB427C2B26C}">
      <dsp:nvSpPr>
        <dsp:cNvPr id="0" name=""/>
        <dsp:cNvSpPr/>
      </dsp:nvSpPr>
      <dsp:spPr>
        <a:xfrm>
          <a:off x="0" y="478"/>
          <a:ext cx="4500594" cy="1241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rPr>
            <a:t>La Reforma Integral de la Educación Primaria  2011 </a:t>
          </a:r>
          <a:endParaRPr lang="es-MX" sz="2400" kern="1200" dirty="0">
            <a:solidFill>
              <a:schemeClr val="tx1"/>
            </a:solidFill>
            <a:latin typeface="Arial Unicode MS" pitchFamily="34" charset="-128"/>
            <a:ea typeface="Arial Unicode MS" pitchFamily="34" charset="-128"/>
            <a:cs typeface="Arial Unicode MS" pitchFamily="34" charset="-128"/>
          </a:endParaRPr>
        </a:p>
      </dsp:txBody>
      <dsp:txXfrm>
        <a:off x="0" y="478"/>
        <a:ext cx="4500594" cy="1241388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F29860-690A-45C9-948D-0A8956040479}">
      <dsp:nvSpPr>
        <dsp:cNvPr id="0" name=""/>
        <dsp:cNvSpPr/>
      </dsp:nvSpPr>
      <dsp:spPr>
        <a:xfrm>
          <a:off x="0" y="0"/>
          <a:ext cx="846043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BD512-FB7F-4294-B62E-8190CFC3F53F}">
      <dsp:nvSpPr>
        <dsp:cNvPr id="0" name=""/>
        <dsp:cNvSpPr/>
      </dsp:nvSpPr>
      <dsp:spPr>
        <a:xfrm>
          <a:off x="0" y="0"/>
          <a:ext cx="1692086" cy="6453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kern="1200" dirty="0" smtClean="0"/>
            <a:t>1.12  LA TUTORIA Y LA ASESORIA ACADEMICA A LA ESCUELA</a:t>
          </a:r>
          <a:endParaRPr lang="es-MX" sz="2300" kern="1200" dirty="0"/>
        </a:p>
      </dsp:txBody>
      <dsp:txXfrm>
        <a:off x="0" y="0"/>
        <a:ext cx="1692086" cy="6453336"/>
      </dsp:txXfrm>
    </dsp:sp>
    <dsp:sp modelId="{FB1E2EE1-FC53-4056-9E8C-D059C1BD430A}">
      <dsp:nvSpPr>
        <dsp:cNvPr id="0" name=""/>
        <dsp:cNvSpPr/>
      </dsp:nvSpPr>
      <dsp:spPr>
        <a:xfrm>
          <a:off x="1818992" y="85550"/>
          <a:ext cx="6641439" cy="26826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LA TUTORIA SE CONCIBE COMO EL CONJUNTO DE ALTERNATIVAS DE ATENCIÓN INDIVIDUALIZADAS QUE PARTE DE UN DIAGNÓSTICO, SUS DESTINATARIOS SON: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ALUMNO ( CON REZAGO EDUC. O A.S.)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DOCENTE (SOLVERTAR SITUACION DE DOMINIO DE LOS PROGRAMAS DE ESTUDIO)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EN AMBOS CASOS SE REQUIERE DE UN TRAYECTO INDIVIDUALIZADO.</a:t>
          </a:r>
          <a:endParaRPr lang="es-MX" sz="2000" kern="1200" dirty="0"/>
        </a:p>
      </dsp:txBody>
      <dsp:txXfrm>
        <a:off x="1818992" y="85550"/>
        <a:ext cx="6641439" cy="2682668"/>
      </dsp:txXfrm>
    </dsp:sp>
    <dsp:sp modelId="{D81A9915-554C-4E48-AC21-61E0D9757D09}">
      <dsp:nvSpPr>
        <dsp:cNvPr id="0" name=""/>
        <dsp:cNvSpPr/>
      </dsp:nvSpPr>
      <dsp:spPr>
        <a:xfrm>
          <a:off x="1692086" y="2768219"/>
          <a:ext cx="676834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F572B-09A7-43E6-AB86-2DCDED62619F}">
      <dsp:nvSpPr>
        <dsp:cNvPr id="0" name=""/>
        <dsp:cNvSpPr/>
      </dsp:nvSpPr>
      <dsp:spPr>
        <a:xfrm>
          <a:off x="1818992" y="2853769"/>
          <a:ext cx="6641439" cy="17110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LA ASESORIA ES UN ACOMPAÑAMIENTO QUE SE DA A LOS DOCENTES PARA LA COMPRENSIÓN E IMPLEMENTACIÓN DE LAS NUEVAS PROPUESTAS CURRICULARES</a:t>
          </a:r>
          <a:endParaRPr lang="es-MX" sz="2000" kern="1200" dirty="0"/>
        </a:p>
      </dsp:txBody>
      <dsp:txXfrm>
        <a:off x="1818992" y="2853769"/>
        <a:ext cx="6641439" cy="1711016"/>
      </dsp:txXfrm>
    </dsp:sp>
    <dsp:sp modelId="{4D41E0AC-D0B1-40B9-9424-501556D5FBCD}">
      <dsp:nvSpPr>
        <dsp:cNvPr id="0" name=""/>
        <dsp:cNvSpPr/>
      </dsp:nvSpPr>
      <dsp:spPr>
        <a:xfrm>
          <a:off x="1692086" y="4564786"/>
          <a:ext cx="676834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2594E-1FF7-43DD-B08D-7FD1F796BF9E}">
      <dsp:nvSpPr>
        <dsp:cNvPr id="0" name=""/>
        <dsp:cNvSpPr/>
      </dsp:nvSpPr>
      <dsp:spPr>
        <a:xfrm>
          <a:off x="1818992" y="4650337"/>
          <a:ext cx="6641439" cy="17110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 smtClean="0"/>
            <a:t>LAS  DOS SUPONEN UN ACOMPAÑAMIENTO CERCANO; ESTO ES CONCEBIR A LA ESCUELA COMO UN ESPACIO DE APRENDIZAJE Y RECONOCER QUE EL TUTOR Y EL ASESOR TAMBIEN APRENDE.</a:t>
          </a:r>
          <a:endParaRPr lang="es-MX" sz="2000" kern="1200" dirty="0"/>
        </a:p>
      </dsp:txBody>
      <dsp:txXfrm>
        <a:off x="1818992" y="4650337"/>
        <a:ext cx="6641439" cy="1711016"/>
      </dsp:txXfrm>
    </dsp:sp>
    <dsp:sp modelId="{2419EE4E-3469-4338-A84F-433C90EC6967}">
      <dsp:nvSpPr>
        <dsp:cNvPr id="0" name=""/>
        <dsp:cNvSpPr/>
      </dsp:nvSpPr>
      <dsp:spPr>
        <a:xfrm>
          <a:off x="1692086" y="6361353"/>
          <a:ext cx="676834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0F5B77-1F4B-4CA5-9B06-C46E55DEFF59}">
      <dsp:nvSpPr>
        <dsp:cNvPr id="0" name=""/>
        <dsp:cNvSpPr/>
      </dsp:nvSpPr>
      <dsp:spPr>
        <a:xfrm>
          <a:off x="388203" y="268373"/>
          <a:ext cx="3219529" cy="2817919"/>
        </a:xfrm>
        <a:prstGeom prst="ellips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>
              <a:latin typeface="Arial" pitchFamily="34" charset="0"/>
              <a:cs typeface="Arial" pitchFamily="34" charset="0"/>
            </a:rPr>
            <a:t>Propuesta formativa Orientada al desarrollo de competencias y centrada en el aprendizaje de las y los estudiantes</a:t>
          </a:r>
          <a:endParaRPr lang="es-MX" sz="1600" b="1" kern="1200" dirty="0">
            <a:latin typeface="Arial" pitchFamily="34" charset="0"/>
            <a:cs typeface="Arial" pitchFamily="34" charset="0"/>
          </a:endParaRPr>
        </a:p>
      </dsp:txBody>
      <dsp:txXfrm>
        <a:off x="924791" y="738026"/>
        <a:ext cx="2146352" cy="1878612"/>
      </dsp:txXfrm>
    </dsp:sp>
    <dsp:sp modelId="{88C36EAA-24DB-4336-99FB-4BB67BEC2DE0}">
      <dsp:nvSpPr>
        <dsp:cNvPr id="0" name=""/>
        <dsp:cNvSpPr/>
      </dsp:nvSpPr>
      <dsp:spPr>
        <a:xfrm>
          <a:off x="17951" y="71992"/>
          <a:ext cx="3977981" cy="3166804"/>
        </a:xfrm>
        <a:prstGeom prst="circularArrow">
          <a:avLst>
            <a:gd name="adj1" fmla="val 5085"/>
            <a:gd name="adj2" fmla="val 327528"/>
            <a:gd name="adj3" fmla="val 15822292"/>
            <a:gd name="adj4" fmla="val 16250180"/>
            <a:gd name="adj5" fmla="val 5932"/>
          </a:avLst>
        </a:prstGeom>
        <a:solidFill>
          <a:srgbClr val="CC3300"/>
        </a:solidFill>
        <a:ln>
          <a:solidFill>
            <a:srgbClr val="800000"/>
          </a:solidFill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FF2291-EE51-433D-A90F-216C2FB1A85C}">
      <dsp:nvSpPr>
        <dsp:cNvPr id="0" name=""/>
        <dsp:cNvSpPr/>
      </dsp:nvSpPr>
      <dsp:spPr>
        <a:xfrm>
          <a:off x="5674" y="608250"/>
          <a:ext cx="1695971" cy="13037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Reforma de educación preescolar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2004</a:t>
          </a:r>
          <a:endParaRPr lang="es-ES" sz="1800" kern="1200" dirty="0"/>
        </a:p>
      </dsp:txBody>
      <dsp:txXfrm>
        <a:off x="5674" y="608250"/>
        <a:ext cx="1695971" cy="1303778"/>
      </dsp:txXfrm>
    </dsp:sp>
    <dsp:sp modelId="{EFB68F59-0F56-44F7-87CD-290F77477594}">
      <dsp:nvSpPr>
        <dsp:cNvPr id="0" name=""/>
        <dsp:cNvSpPr/>
      </dsp:nvSpPr>
      <dsp:spPr>
        <a:xfrm>
          <a:off x="1871242" y="1049839"/>
          <a:ext cx="359545" cy="42060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1871242" y="1049839"/>
        <a:ext cx="359545" cy="420600"/>
      </dsp:txXfrm>
    </dsp:sp>
    <dsp:sp modelId="{8F7561AE-61A5-42F9-B785-D54074D66099}">
      <dsp:nvSpPr>
        <dsp:cNvPr id="0" name=""/>
        <dsp:cNvSpPr/>
      </dsp:nvSpPr>
      <dsp:spPr>
        <a:xfrm>
          <a:off x="2380034" y="608250"/>
          <a:ext cx="1695971" cy="13037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Reforma de educación secundaria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2006</a:t>
          </a:r>
          <a:endParaRPr lang="es-ES" sz="1800" kern="1200" dirty="0"/>
        </a:p>
      </dsp:txBody>
      <dsp:txXfrm>
        <a:off x="2380034" y="608250"/>
        <a:ext cx="1695971" cy="1303778"/>
      </dsp:txXfrm>
    </dsp:sp>
    <dsp:sp modelId="{24531FD7-72F6-4DEE-B05F-2F7984FB9C75}">
      <dsp:nvSpPr>
        <dsp:cNvPr id="0" name=""/>
        <dsp:cNvSpPr/>
      </dsp:nvSpPr>
      <dsp:spPr>
        <a:xfrm>
          <a:off x="4245602" y="1049839"/>
          <a:ext cx="359545" cy="420600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/>
        </a:p>
      </dsp:txBody>
      <dsp:txXfrm>
        <a:off x="4245602" y="1049839"/>
        <a:ext cx="359545" cy="420600"/>
      </dsp:txXfrm>
    </dsp:sp>
    <dsp:sp modelId="{1D35151B-6552-4BDA-BF5A-FD410B73C461}">
      <dsp:nvSpPr>
        <dsp:cNvPr id="0" name=""/>
        <dsp:cNvSpPr/>
      </dsp:nvSpPr>
      <dsp:spPr>
        <a:xfrm>
          <a:off x="4754394" y="608250"/>
          <a:ext cx="1695971" cy="130377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Reforma de educación primaria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2009</a:t>
          </a:r>
          <a:endParaRPr lang="es-ES" sz="1800" kern="1200" dirty="0"/>
        </a:p>
      </dsp:txBody>
      <dsp:txXfrm>
        <a:off x="4754394" y="608250"/>
        <a:ext cx="1695971" cy="130377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423CE7-AF48-4C2C-939C-F2E27BD4534D}">
      <dsp:nvSpPr>
        <dsp:cNvPr id="0" name=""/>
        <dsp:cNvSpPr/>
      </dsp:nvSpPr>
      <dsp:spPr>
        <a:xfrm>
          <a:off x="1008117" y="0"/>
          <a:ext cx="6578010" cy="1095413"/>
        </a:xfrm>
        <a:prstGeom prst="roundRect">
          <a:avLst/>
        </a:prstGeom>
        <a:solidFill>
          <a:srgbClr val="009999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Preservar y orientar a un mismo rumbo las necesidades de desarrollo económico y social y la herencia ética y cultural a través de la educación básica  del siglo XXI</a:t>
          </a:r>
          <a:endParaRPr lang="es-MX" sz="20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marL="114300" lvl="1" indent="-114300" algn="ctr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4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marL="228600" lvl="1" indent="-228600" algn="ctr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20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1008117" y="0"/>
        <a:ext cx="6578010" cy="1095413"/>
      </dsp:txXfrm>
    </dsp:sp>
    <dsp:sp modelId="{8DA15814-1F97-4C85-8F64-88D5B8A8F62C}">
      <dsp:nvSpPr>
        <dsp:cNvPr id="0" name=""/>
        <dsp:cNvSpPr/>
      </dsp:nvSpPr>
      <dsp:spPr>
        <a:xfrm>
          <a:off x="2830484" y="969531"/>
          <a:ext cx="3109378" cy="3109378"/>
        </a:xfrm>
        <a:custGeom>
          <a:avLst/>
          <a:gdLst/>
          <a:ahLst/>
          <a:cxnLst/>
          <a:rect l="0" t="0" r="0" b="0"/>
          <a:pathLst>
            <a:path>
              <a:moveTo>
                <a:pt x="2174813" y="129030"/>
              </a:moveTo>
              <a:arcTo wR="1554689" hR="1554689" stAng="17610467" swAng="1739750"/>
            </a:path>
          </a:pathLst>
        </a:custGeom>
        <a:noFill/>
        <a:ln w="57150" cap="flat" cmpd="sng" algn="ctr">
          <a:solidFill>
            <a:srgbClr val="C00000"/>
          </a:solidFill>
          <a:prstDash val="solid"/>
          <a:headEnd type="none" w="med" len="med"/>
          <a:tailEnd type="arrow" w="med" len="me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43343E-1B14-4849-B7CB-97A70984CC7A}">
      <dsp:nvSpPr>
        <dsp:cNvPr id="0" name=""/>
        <dsp:cNvSpPr/>
      </dsp:nvSpPr>
      <dsp:spPr>
        <a:xfrm>
          <a:off x="4320477" y="1584173"/>
          <a:ext cx="4253245" cy="1287249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Recuperar la centralidad del sistema educativo en el desarrollo económico y social durante la primera mitad del siglo </a:t>
          </a:r>
          <a:r>
            <a:rPr lang="es-MX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XXI</a:t>
          </a:r>
          <a:endParaRPr lang="es-MX" sz="14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4320477" y="1584173"/>
        <a:ext cx="4253245" cy="1287249"/>
      </dsp:txXfrm>
    </dsp:sp>
    <dsp:sp modelId="{B3058977-ABF0-4ED5-BF9E-0D4711593C9D}">
      <dsp:nvSpPr>
        <dsp:cNvPr id="0" name=""/>
        <dsp:cNvSpPr/>
      </dsp:nvSpPr>
      <dsp:spPr>
        <a:xfrm>
          <a:off x="2093401" y="774496"/>
          <a:ext cx="4221683" cy="4221683"/>
        </a:xfrm>
        <a:custGeom>
          <a:avLst/>
          <a:gdLst/>
          <a:ahLst/>
          <a:cxnLst/>
          <a:rect l="0" t="0" r="0" b="0"/>
          <a:pathLst>
            <a:path>
              <a:moveTo>
                <a:pt x="4221493" y="2139141"/>
              </a:moveTo>
              <a:arcTo wR="2110841" hR="2110841" stAng="21646091" swAng="10662490"/>
            </a:path>
          </a:pathLst>
        </a:custGeom>
        <a:noFill/>
        <a:ln w="38100" cap="flat" cmpd="sng" algn="ctr">
          <a:solidFill>
            <a:srgbClr val="C00000"/>
          </a:solidFill>
          <a:prstDash val="soli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3A40FC-9FC7-4B53-AC87-BBDF1D1AD89F}">
      <dsp:nvSpPr>
        <dsp:cNvPr id="0" name=""/>
        <dsp:cNvSpPr/>
      </dsp:nvSpPr>
      <dsp:spPr>
        <a:xfrm>
          <a:off x="0" y="1656191"/>
          <a:ext cx="3930393" cy="1243063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Renovar la escuela pública y su papel dentro del sistema educativo durante las próximas dos décadas</a:t>
          </a:r>
          <a:endParaRPr lang="es-MX" sz="18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0" y="1656191"/>
        <a:ext cx="3930393" cy="1243063"/>
      </dsp:txXfrm>
    </dsp:sp>
    <dsp:sp modelId="{9716588D-5DEF-4C5E-9CF9-27DD55C2E169}">
      <dsp:nvSpPr>
        <dsp:cNvPr id="0" name=""/>
        <dsp:cNvSpPr/>
      </dsp:nvSpPr>
      <dsp:spPr>
        <a:xfrm>
          <a:off x="2509084" y="1011138"/>
          <a:ext cx="3109378" cy="3109378"/>
        </a:xfrm>
        <a:custGeom>
          <a:avLst/>
          <a:gdLst/>
          <a:ahLst/>
          <a:cxnLst/>
          <a:rect l="0" t="0" r="0" b="0"/>
          <a:pathLst>
            <a:path>
              <a:moveTo>
                <a:pt x="299417" y="637437"/>
              </a:moveTo>
              <a:arcTo wR="1554689" hR="1554689" stAng="12969381" swAng="2072707"/>
            </a:path>
          </a:pathLst>
        </a:custGeom>
        <a:noFill/>
        <a:ln w="38100" cap="flat" cmpd="sng" algn="ctr">
          <a:solidFill>
            <a:srgbClr val="C00000"/>
          </a:solidFill>
          <a:prstDash val="solid"/>
          <a:headEnd type="arrow" w="med" len="med"/>
          <a:tailEnd type="none" w="med" len="med"/>
        </a:ln>
        <a:effectLst>
          <a:glow rad="228600">
            <a:schemeClr val="accent6">
              <a:satMod val="175000"/>
              <a:alpha val="40000"/>
            </a:schemeClr>
          </a:glow>
        </a:effectLst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110051-208C-478B-942D-BDDB5311984C}">
      <dsp:nvSpPr>
        <dsp:cNvPr id="0" name=""/>
        <dsp:cNvSpPr/>
      </dsp:nvSpPr>
      <dsp:spPr>
        <a:xfrm>
          <a:off x="3203837" y="1152125"/>
          <a:ext cx="2298180" cy="13789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Acuerdo 348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PEP Preescolar 2004</a:t>
          </a:r>
          <a:endParaRPr lang="es-ES" sz="2000" b="0" kern="1200" dirty="0"/>
        </a:p>
      </dsp:txBody>
      <dsp:txXfrm>
        <a:off x="3203837" y="1152125"/>
        <a:ext cx="2298180" cy="1378908"/>
      </dsp:txXfrm>
    </dsp:sp>
    <dsp:sp modelId="{D03F0B6B-D0C3-4D58-A1F0-5C53B07A9710}">
      <dsp:nvSpPr>
        <dsp:cNvPr id="0" name=""/>
        <dsp:cNvSpPr/>
      </dsp:nvSpPr>
      <dsp:spPr>
        <a:xfrm>
          <a:off x="5809528" y="1667146"/>
          <a:ext cx="346792" cy="5699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b="0" kern="1200"/>
        </a:p>
      </dsp:txBody>
      <dsp:txXfrm>
        <a:off x="5809528" y="1667146"/>
        <a:ext cx="346792" cy="569948"/>
      </dsp:txXfrm>
    </dsp:sp>
    <dsp:sp modelId="{BB02FDB3-5E25-412D-A6FC-51D3DFD1F551}">
      <dsp:nvSpPr>
        <dsp:cNvPr id="0" name=""/>
        <dsp:cNvSpPr/>
      </dsp:nvSpPr>
      <dsp:spPr>
        <a:xfrm>
          <a:off x="251526" y="1224132"/>
          <a:ext cx="2298180" cy="1378908"/>
        </a:xfrm>
        <a:prstGeom prst="roundRect">
          <a:avLst>
            <a:gd name="adj" fmla="val 10000"/>
          </a:avLst>
        </a:prstGeom>
        <a:solidFill>
          <a:schemeClr val="accent5">
            <a:hueOff val="-257806"/>
            <a:satOff val="-3004"/>
            <a:lumOff val="-54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Acuerdo 181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PPE Primaria  1993</a:t>
          </a:r>
          <a:endParaRPr lang="es-ES" sz="2000" b="0" kern="1200" dirty="0"/>
        </a:p>
      </dsp:txBody>
      <dsp:txXfrm>
        <a:off x="251526" y="1224132"/>
        <a:ext cx="2298180" cy="1378908"/>
      </dsp:txXfrm>
    </dsp:sp>
    <dsp:sp modelId="{E3C4C582-3400-489B-A3E1-05CE58916EE2}">
      <dsp:nvSpPr>
        <dsp:cNvPr id="0" name=""/>
        <dsp:cNvSpPr/>
      </dsp:nvSpPr>
      <dsp:spPr>
        <a:xfrm rot="21506289">
          <a:off x="2778148" y="1661309"/>
          <a:ext cx="382520" cy="4717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43741"/>
            <a:satOff val="-4006"/>
            <a:lumOff val="-71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b="0" kern="1200"/>
        </a:p>
      </dsp:txBody>
      <dsp:txXfrm rot="21506289">
        <a:off x="2778148" y="1661309"/>
        <a:ext cx="382520" cy="471729"/>
      </dsp:txXfrm>
    </dsp:sp>
    <dsp:sp modelId="{3D0DE94D-ADEB-4063-A8FF-541084138A2A}">
      <dsp:nvSpPr>
        <dsp:cNvPr id="0" name=""/>
        <dsp:cNvSpPr/>
      </dsp:nvSpPr>
      <dsp:spPr>
        <a:xfrm>
          <a:off x="6442594" y="1055326"/>
          <a:ext cx="2298180" cy="1378908"/>
        </a:xfrm>
        <a:prstGeom prst="roundRect">
          <a:avLst>
            <a:gd name="adj" fmla="val 10000"/>
          </a:avLst>
        </a:prstGeom>
        <a:solidFill>
          <a:schemeClr val="accent5">
            <a:hueOff val="-515611"/>
            <a:satOff val="-6008"/>
            <a:lumOff val="-107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Acuerdo 384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PPE Secundaria 2006</a:t>
          </a:r>
        </a:p>
      </dsp:txBody>
      <dsp:txXfrm>
        <a:off x="6442594" y="1055326"/>
        <a:ext cx="2298180" cy="1378908"/>
      </dsp:txXfrm>
    </dsp:sp>
    <dsp:sp modelId="{C18BF041-912A-48AB-AC17-8B2CE2537B6D}">
      <dsp:nvSpPr>
        <dsp:cNvPr id="0" name=""/>
        <dsp:cNvSpPr/>
      </dsp:nvSpPr>
      <dsp:spPr>
        <a:xfrm rot="5388429">
          <a:off x="7355519" y="2588436"/>
          <a:ext cx="479927" cy="5699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87482"/>
            <a:satOff val="-8011"/>
            <a:lumOff val="-143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b="0" kern="1200"/>
        </a:p>
      </dsp:txBody>
      <dsp:txXfrm rot="5388429">
        <a:off x="7355519" y="2588436"/>
        <a:ext cx="479927" cy="569948"/>
      </dsp:txXfrm>
    </dsp:sp>
    <dsp:sp modelId="{F8A596D2-DBDB-4BF1-9C0F-ECE061EA7532}">
      <dsp:nvSpPr>
        <dsp:cNvPr id="0" name=""/>
        <dsp:cNvSpPr/>
      </dsp:nvSpPr>
      <dsp:spPr>
        <a:xfrm>
          <a:off x="6450283" y="3339752"/>
          <a:ext cx="2298180" cy="1378908"/>
        </a:xfrm>
        <a:prstGeom prst="roundRect">
          <a:avLst>
            <a:gd name="adj" fmla="val 10000"/>
          </a:avLst>
        </a:prstGeom>
        <a:solidFill>
          <a:schemeClr val="accent5">
            <a:hueOff val="-773417"/>
            <a:satOff val="-9013"/>
            <a:lumOff val="-161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Acuerdos 494 y 540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PPE Primaria 1º, 2º, 5º, 6º.</a:t>
          </a:r>
          <a:endParaRPr lang="es-ES" sz="2000" b="0" kern="1200" dirty="0"/>
        </a:p>
      </dsp:txBody>
      <dsp:txXfrm>
        <a:off x="6450283" y="3339752"/>
        <a:ext cx="2298180" cy="1378908"/>
      </dsp:txXfrm>
    </dsp:sp>
    <dsp:sp modelId="{68C3A9E9-F58D-477C-B4CC-2585031ACDF3}">
      <dsp:nvSpPr>
        <dsp:cNvPr id="0" name=""/>
        <dsp:cNvSpPr/>
      </dsp:nvSpPr>
      <dsp:spPr>
        <a:xfrm rot="10666220">
          <a:off x="5754876" y="3806475"/>
          <a:ext cx="491661" cy="5699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b="0" kern="1200"/>
        </a:p>
      </dsp:txBody>
      <dsp:txXfrm rot="10666220">
        <a:off x="5754876" y="3806475"/>
        <a:ext cx="491661" cy="569948"/>
      </dsp:txXfrm>
    </dsp:sp>
    <dsp:sp modelId="{8C79B613-3814-4D58-A269-D96B7559D6C2}">
      <dsp:nvSpPr>
        <dsp:cNvPr id="0" name=""/>
        <dsp:cNvSpPr/>
      </dsp:nvSpPr>
      <dsp:spPr>
        <a:xfrm>
          <a:off x="2267122" y="3353506"/>
          <a:ext cx="3256200" cy="1639839"/>
        </a:xfrm>
        <a:prstGeom prst="roundRect">
          <a:avLst>
            <a:gd name="adj" fmla="val 10000"/>
          </a:avLst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/>
            <a:t>ACUERDO  592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“Articulación de la Educación Básica”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2011</a:t>
          </a:r>
          <a:endParaRPr lang="es-ES" sz="2000" b="1" kern="1200" dirty="0"/>
        </a:p>
      </dsp:txBody>
      <dsp:txXfrm>
        <a:off x="2267122" y="3353506"/>
        <a:ext cx="3256200" cy="163983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388AD1-12FB-46E1-848B-21DD4FA77148}">
      <dsp:nvSpPr>
        <dsp:cNvPr id="0" name=""/>
        <dsp:cNvSpPr/>
      </dsp:nvSpPr>
      <dsp:spPr>
        <a:xfrm>
          <a:off x="0" y="0"/>
          <a:ext cx="7272808" cy="201532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rgbClr val="22240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Impulsa la </a:t>
          </a:r>
          <a:r>
            <a:rPr lang="es-MX" sz="2100" i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formación integral </a:t>
          </a:r>
          <a:r>
            <a:rPr lang="es-MX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 todos los alumnos de preescolar, primaria y secundaria con el objetivo de favorecer</a:t>
          </a:r>
          <a:r>
            <a:rPr lang="es-E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el </a:t>
          </a:r>
          <a:r>
            <a:rPr lang="es-ES" sz="2100" i="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desarrollo de competencias para la vida</a:t>
          </a:r>
          <a:r>
            <a:rPr lang="es-E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y el </a:t>
          </a:r>
          <a:r>
            <a:rPr lang="es-ES" sz="2100" i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logro del perfil de egreso</a:t>
          </a:r>
          <a:r>
            <a:rPr lang="es-E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a partir de </a:t>
          </a:r>
          <a:r>
            <a:rPr lang="es-ES" sz="2100" i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aprendizajes esperados </a:t>
          </a:r>
          <a:r>
            <a:rPr lang="es-E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y del establecimiento de </a:t>
          </a:r>
          <a:r>
            <a:rPr lang="es-ES" sz="2100" i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Estándares Curriculares, de Desempeño Docente y de Gestión</a:t>
          </a:r>
          <a:r>
            <a:rPr lang="es-E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</a:t>
          </a:r>
          <a:endParaRPr lang="es-ES" sz="2100" kern="1200" dirty="0" smtClean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0" y="0"/>
        <a:ext cx="7272808" cy="201532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6A5DD9-DD86-4B1F-A052-BFC91FBA03A6}">
      <dsp:nvSpPr>
        <dsp:cNvPr id="0" name=""/>
        <dsp:cNvSpPr/>
      </dsp:nvSpPr>
      <dsp:spPr>
        <a:xfrm rot="16200000">
          <a:off x="630069" y="-630069"/>
          <a:ext cx="2772308" cy="4032448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/>
            <a:t>ETICA BASADA EN PRINCIPIOS DEL ESTADO LAICO.(HUMANISTICA Y CIENTIFICA)</a:t>
          </a:r>
          <a:endParaRPr lang="es-MX" sz="2200" kern="1200" dirty="0" smtClean="0">
            <a:latin typeface="Arial" pitchFamily="34" charset="0"/>
            <a:cs typeface="Arial" pitchFamily="34" charset="0"/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200" kern="1200" dirty="0" smtClean="0">
            <a:latin typeface="Arial" pitchFamily="34" charset="0"/>
            <a:cs typeface="Arial" pitchFamily="34" charset="0"/>
          </a:endParaRPr>
        </a:p>
      </dsp:txBody>
      <dsp:txXfrm rot="16200000">
        <a:off x="976608" y="-976608"/>
        <a:ext cx="2079231" cy="4032448"/>
      </dsp:txXfrm>
    </dsp:sp>
    <dsp:sp modelId="{71257757-3231-4390-A92C-5434DC6D23C9}">
      <dsp:nvSpPr>
        <dsp:cNvPr id="0" name=""/>
        <dsp:cNvSpPr/>
      </dsp:nvSpPr>
      <dsp:spPr>
        <a:xfrm>
          <a:off x="4032448" y="0"/>
          <a:ext cx="4032448" cy="2772308"/>
        </a:xfrm>
        <a:prstGeom prst="round1Rect">
          <a:avLst/>
        </a:prstGeom>
        <a:solidFill>
          <a:schemeClr val="accent5">
            <a:hueOff val="-343741"/>
            <a:satOff val="-4006"/>
            <a:lumOff val="-719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>
              <a:latin typeface="Arial" pitchFamily="34" charset="0"/>
              <a:cs typeface="Arial" pitchFamily="34" charset="0"/>
            </a:rPr>
            <a:t>De observancia nacional y  reconoce a la equidad como componente irrenunciable de la calidad educativa con base en la atención a la diversidad</a:t>
          </a:r>
        </a:p>
      </dsp:txBody>
      <dsp:txXfrm>
        <a:off x="4032448" y="0"/>
        <a:ext cx="4032448" cy="2079231"/>
      </dsp:txXfrm>
    </dsp:sp>
    <dsp:sp modelId="{DEBD7618-241C-4F39-8D06-9B6E3B416BF5}">
      <dsp:nvSpPr>
        <dsp:cNvPr id="0" name=""/>
        <dsp:cNvSpPr/>
      </dsp:nvSpPr>
      <dsp:spPr>
        <a:xfrm rot="10800000">
          <a:off x="0" y="2772308"/>
          <a:ext cx="4032448" cy="2772308"/>
        </a:xfrm>
        <a:prstGeom prst="round1Rect">
          <a:avLst/>
        </a:prstGeom>
        <a:solidFill>
          <a:schemeClr val="accent5">
            <a:hueOff val="-687482"/>
            <a:satOff val="-8011"/>
            <a:lumOff val="-1439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>
              <a:latin typeface="Arial" pitchFamily="34" charset="0"/>
              <a:cs typeface="Arial" pitchFamily="34" charset="0"/>
            </a:rPr>
            <a:t>Se orienta al desarrollo de actitudes, prácticas y valores sustentados en los principios de la democracia</a:t>
          </a:r>
        </a:p>
      </dsp:txBody>
      <dsp:txXfrm rot="10800000">
        <a:off x="0" y="3465385"/>
        <a:ext cx="4032448" cy="2079231"/>
      </dsp:txXfrm>
    </dsp:sp>
    <dsp:sp modelId="{8492A773-41B9-4A40-BE6E-B7115C6BC4B8}">
      <dsp:nvSpPr>
        <dsp:cNvPr id="0" name=""/>
        <dsp:cNvSpPr/>
      </dsp:nvSpPr>
      <dsp:spPr>
        <a:xfrm rot="5400000">
          <a:off x="4662517" y="2142238"/>
          <a:ext cx="2772308" cy="4032448"/>
        </a:xfrm>
        <a:prstGeom prst="round1Rect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>
              <a:latin typeface="Arial" pitchFamily="34" charset="0"/>
              <a:cs typeface="Arial" pitchFamily="34" charset="0"/>
            </a:rPr>
            <a:t>La evaluación como una fuente de aprendizaje para abatir el rezago y garantizar la permanencia de los alumnos</a:t>
          </a:r>
        </a:p>
      </dsp:txBody>
      <dsp:txXfrm rot="5400000">
        <a:off x="5009056" y="2488776"/>
        <a:ext cx="2079231" cy="4032448"/>
      </dsp:txXfrm>
    </dsp:sp>
    <dsp:sp modelId="{7FDA261C-B830-4B48-AC56-E01D1E1C5854}">
      <dsp:nvSpPr>
        <dsp:cNvPr id="0" name=""/>
        <dsp:cNvSpPr/>
      </dsp:nvSpPr>
      <dsp:spPr>
        <a:xfrm>
          <a:off x="2783469" y="2316110"/>
          <a:ext cx="2419468" cy="1386154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Arial Black" pitchFamily="34" charset="0"/>
            </a:rPr>
            <a:t>Características del Plan de Estudios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Arial Black" pitchFamily="34" charset="0"/>
            </a:rPr>
            <a:t>2011</a:t>
          </a:r>
          <a:endParaRPr lang="es-ES" sz="1600" kern="1200" dirty="0">
            <a:latin typeface="Arial Black" pitchFamily="34" charset="0"/>
          </a:endParaRPr>
        </a:p>
      </dsp:txBody>
      <dsp:txXfrm>
        <a:off x="2783469" y="2316110"/>
        <a:ext cx="2419468" cy="1386154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065315-9FFB-4A48-904F-028CB63389C1}">
      <dsp:nvSpPr>
        <dsp:cNvPr id="0" name=""/>
        <dsp:cNvSpPr/>
      </dsp:nvSpPr>
      <dsp:spPr>
        <a:xfrm>
          <a:off x="1457256" y="701703"/>
          <a:ext cx="3456490" cy="3087051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>
              <a:solidFill>
                <a:schemeClr val="tx1"/>
              </a:solidFill>
            </a:rPr>
            <a:t>ORIENTA LAS ACCIONES PARA EL DESCUBRIMIENTO, BUSQUEDA DE SOLUCIONES, COINCIDENCIAS Y DIFERENCIAS, CON EL PROPOSITO DE CONSTRUIR APRENDIZAJES EN COLECTIVO</a:t>
          </a:r>
          <a:endParaRPr lang="es-MX" sz="1700" kern="1200" dirty="0">
            <a:solidFill>
              <a:schemeClr val="tx1"/>
            </a:solidFill>
          </a:endParaRPr>
        </a:p>
      </dsp:txBody>
      <dsp:txXfrm>
        <a:off x="1457256" y="701703"/>
        <a:ext cx="3456490" cy="3087051"/>
      </dsp:txXfrm>
    </dsp:sp>
    <dsp:sp modelId="{BD580F25-459D-48E1-B4FB-7F890E224F85}">
      <dsp:nvSpPr>
        <dsp:cNvPr id="0" name=""/>
        <dsp:cNvSpPr/>
      </dsp:nvSpPr>
      <dsp:spPr>
        <a:xfrm rot="170874">
          <a:off x="5042374" y="2085265"/>
          <a:ext cx="246023" cy="5169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 rot="170874">
        <a:off x="5042374" y="2085265"/>
        <a:ext cx="246023" cy="516910"/>
      </dsp:txXfrm>
    </dsp:sp>
    <dsp:sp modelId="{B2D46DDE-EA25-4FE4-AD94-BBA8A9FEB899}">
      <dsp:nvSpPr>
        <dsp:cNvPr id="0" name=""/>
        <dsp:cNvSpPr/>
      </dsp:nvSpPr>
      <dsp:spPr>
        <a:xfrm>
          <a:off x="5434491" y="1634760"/>
          <a:ext cx="1520325" cy="1520325"/>
        </a:xfrm>
        <a:prstGeom prst="ellips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solidFill>
                <a:schemeClr val="tx1"/>
              </a:solidFill>
            </a:rPr>
            <a:t>LIDERAZGO COMPARTID</a:t>
          </a:r>
          <a:r>
            <a:rPr lang="es-MX" sz="1300" kern="1200" dirty="0" smtClean="0"/>
            <a:t>O</a:t>
          </a:r>
          <a:endParaRPr lang="es-MX" sz="1300" kern="1200" dirty="0"/>
        </a:p>
      </dsp:txBody>
      <dsp:txXfrm>
        <a:off x="5434491" y="1634760"/>
        <a:ext cx="1520325" cy="1520325"/>
      </dsp:txXfrm>
    </dsp:sp>
    <dsp:sp modelId="{8E57E7A8-DA0C-4623-8647-05511ED7C304}">
      <dsp:nvSpPr>
        <dsp:cNvPr id="0" name=""/>
        <dsp:cNvSpPr/>
      </dsp:nvSpPr>
      <dsp:spPr>
        <a:xfrm rot="12688781">
          <a:off x="1480277" y="1009547"/>
          <a:ext cx="218529" cy="5169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65876"/>
            <a:satOff val="2476"/>
            <a:lumOff val="593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 rot="12688781">
        <a:off x="1480277" y="1009547"/>
        <a:ext cx="218529" cy="516910"/>
      </dsp:txXfrm>
    </dsp:sp>
    <dsp:sp modelId="{D8102AA8-F780-4C1F-96B5-FD4A82CA497E}">
      <dsp:nvSpPr>
        <dsp:cNvPr id="0" name=""/>
        <dsp:cNvSpPr/>
      </dsp:nvSpPr>
      <dsp:spPr>
        <a:xfrm>
          <a:off x="0" y="0"/>
          <a:ext cx="1520325" cy="1520325"/>
        </a:xfrm>
        <a:prstGeom prst="ellipse">
          <a:avLst/>
        </a:prstGeom>
        <a:solidFill>
          <a:schemeClr val="accent2">
            <a:shade val="80000"/>
            <a:hueOff val="65867"/>
            <a:satOff val="5636"/>
            <a:lumOff val="702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solidFill>
                <a:schemeClr val="tx1"/>
              </a:solidFill>
            </a:rPr>
            <a:t>ALUDE A ESTUDIANTES Y MAESTROS</a:t>
          </a:r>
          <a:endParaRPr lang="es-MX" sz="1300" kern="1200" dirty="0">
            <a:solidFill>
              <a:schemeClr val="tx1"/>
            </a:solidFill>
          </a:endParaRPr>
        </a:p>
      </dsp:txBody>
      <dsp:txXfrm>
        <a:off x="0" y="0"/>
        <a:ext cx="1520325" cy="1520325"/>
      </dsp:txXfrm>
    </dsp:sp>
    <dsp:sp modelId="{A406DDC3-263F-4C0D-9230-C84FC96D8D5C}">
      <dsp:nvSpPr>
        <dsp:cNvPr id="0" name=""/>
        <dsp:cNvSpPr/>
      </dsp:nvSpPr>
      <dsp:spPr>
        <a:xfrm rot="4611776">
          <a:off x="3476205" y="3686900"/>
          <a:ext cx="212174" cy="5169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31752"/>
            <a:satOff val="4953"/>
            <a:lumOff val="1186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 rot="4611776">
        <a:off x="3476205" y="3686900"/>
        <a:ext cx="212174" cy="516910"/>
      </dsp:txXfrm>
    </dsp:sp>
    <dsp:sp modelId="{6E3D4813-B99D-4727-8FAF-108063B9B00D}">
      <dsp:nvSpPr>
        <dsp:cNvPr id="0" name=""/>
        <dsp:cNvSpPr/>
      </dsp:nvSpPr>
      <dsp:spPr>
        <a:xfrm>
          <a:off x="3041760" y="4126236"/>
          <a:ext cx="1520325" cy="1520325"/>
        </a:xfrm>
        <a:prstGeom prst="ellipse">
          <a:avLst/>
        </a:prstGeom>
        <a:solidFill>
          <a:schemeClr val="accent2">
            <a:shade val="80000"/>
            <a:hueOff val="131735"/>
            <a:satOff val="11273"/>
            <a:lumOff val="1405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solidFill>
                <a:schemeClr val="tx1"/>
              </a:solidFill>
            </a:rPr>
            <a:t>INCLUSIVO</a:t>
          </a:r>
          <a:endParaRPr lang="es-MX" sz="1300" kern="1200" dirty="0">
            <a:solidFill>
              <a:schemeClr val="tx1"/>
            </a:solidFill>
          </a:endParaRPr>
        </a:p>
      </dsp:txBody>
      <dsp:txXfrm>
        <a:off x="3041760" y="4126236"/>
        <a:ext cx="1520325" cy="1520325"/>
      </dsp:txXfrm>
    </dsp:sp>
    <dsp:sp modelId="{2811A94F-7875-47D1-B261-2CD8111A7B2F}">
      <dsp:nvSpPr>
        <dsp:cNvPr id="0" name=""/>
        <dsp:cNvSpPr/>
      </dsp:nvSpPr>
      <dsp:spPr>
        <a:xfrm rot="8965228">
          <a:off x="1653152" y="2871381"/>
          <a:ext cx="70679" cy="5169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97628"/>
            <a:satOff val="7429"/>
            <a:lumOff val="1779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 rot="8965228">
        <a:off x="1653152" y="2871381"/>
        <a:ext cx="70679" cy="516910"/>
      </dsp:txXfrm>
    </dsp:sp>
    <dsp:sp modelId="{BBAFB15F-1946-4959-A7C4-F2510F011A02}">
      <dsp:nvSpPr>
        <dsp:cNvPr id="0" name=""/>
        <dsp:cNvSpPr/>
      </dsp:nvSpPr>
      <dsp:spPr>
        <a:xfrm>
          <a:off x="214759" y="2791333"/>
          <a:ext cx="1520325" cy="1520325"/>
        </a:xfrm>
        <a:prstGeom prst="ellipse">
          <a:avLst/>
        </a:prstGeom>
        <a:solidFill>
          <a:schemeClr val="accent2">
            <a:shade val="80000"/>
            <a:hueOff val="197602"/>
            <a:satOff val="16909"/>
            <a:lumOff val="2108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 smtClean="0">
              <a:solidFill>
                <a:schemeClr val="tx1"/>
              </a:solidFill>
            </a:rPr>
            <a:t>DEFINA METAS COMUNES</a:t>
          </a:r>
          <a:endParaRPr lang="es-MX" sz="1300" kern="1200" dirty="0">
            <a:solidFill>
              <a:schemeClr val="tx1"/>
            </a:solidFill>
          </a:endParaRPr>
        </a:p>
      </dsp:txBody>
      <dsp:txXfrm>
        <a:off x="214759" y="2791333"/>
        <a:ext cx="1520325" cy="152032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33D556-2EEF-4208-B1C2-459FB956CB9D}">
      <dsp:nvSpPr>
        <dsp:cNvPr id="0" name=""/>
        <dsp:cNvSpPr/>
      </dsp:nvSpPr>
      <dsp:spPr>
        <a:xfrm>
          <a:off x="864102" y="-352854"/>
          <a:ext cx="7230968" cy="237297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25D56-7A75-40C9-98F8-2DEACE59E1D1}">
      <dsp:nvSpPr>
        <dsp:cNvPr id="0" name=""/>
        <dsp:cNvSpPr/>
      </dsp:nvSpPr>
      <dsp:spPr>
        <a:xfrm>
          <a:off x="2664298" y="242234"/>
          <a:ext cx="3639078" cy="730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UNA RELACION HORIZONTAL EN LA QUE EL DIALOGO INFORMADO FAVOREZCA LA TOMA DE DECISIONES CENTRADA  EN EL APRENDIZAJE DE LOS ALUMNOS</a:t>
          </a:r>
          <a:r>
            <a:rPr lang="es-MX" sz="1200" kern="1200" dirty="0" smtClean="0"/>
            <a:t>.</a:t>
          </a:r>
          <a:endParaRPr lang="es-MX" sz="1200" kern="1200" dirty="0"/>
        </a:p>
      </dsp:txBody>
      <dsp:txXfrm>
        <a:off x="2664298" y="242234"/>
        <a:ext cx="3639078" cy="730135"/>
      </dsp:txXfrm>
    </dsp:sp>
    <dsp:sp modelId="{BDD2589F-3A3F-4255-AEEF-0A81B5A5D8D6}">
      <dsp:nvSpPr>
        <dsp:cNvPr id="0" name=""/>
        <dsp:cNvSpPr/>
      </dsp:nvSpPr>
      <dsp:spPr>
        <a:xfrm>
          <a:off x="432061" y="1239917"/>
          <a:ext cx="6388736" cy="245131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ADA05-CA48-44BB-8277-F1DABFDB3BC4}">
      <dsp:nvSpPr>
        <dsp:cNvPr id="0" name=""/>
        <dsp:cNvSpPr/>
      </dsp:nvSpPr>
      <dsp:spPr>
        <a:xfrm>
          <a:off x="1439227" y="2032000"/>
          <a:ext cx="3673344" cy="730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REQUIERE DE LA PARTICIPACIÓN ACTIVA  ALUM-DOC-DIR-PF Y OTROS ACTORES, EN UN CLIMA DE RESPETO, CORRESPONSABILIDAD, TRANSPARENCIA Y RENDICIÓN DE CUENTAS.</a:t>
          </a:r>
          <a:endParaRPr lang="es-MX" sz="1200" b="1" kern="1200" dirty="0"/>
        </a:p>
      </dsp:txBody>
      <dsp:txXfrm>
        <a:off x="1439227" y="2032000"/>
        <a:ext cx="3673344" cy="730135"/>
      </dsp:txXfrm>
    </dsp:sp>
    <dsp:sp modelId="{AF9C128A-858A-4358-B538-6E477305B4C4}">
      <dsp:nvSpPr>
        <dsp:cNvPr id="0" name=""/>
        <dsp:cNvSpPr/>
      </dsp:nvSpPr>
      <dsp:spPr>
        <a:xfrm>
          <a:off x="2016221" y="3040107"/>
          <a:ext cx="5372069" cy="225921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5A501A-7A69-4D18-99F6-DAB4503FA628}">
      <dsp:nvSpPr>
        <dsp:cNvPr id="0" name=""/>
        <dsp:cNvSpPr/>
      </dsp:nvSpPr>
      <dsp:spPr>
        <a:xfrm>
          <a:off x="3024342" y="3904206"/>
          <a:ext cx="3362480" cy="730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CARACTERISTICAS DEL LIDERAZGO: CREATIVIDAD COLECTIVA, VISION DEL FUTURO, INNOVACIÓN PARA LA TRANSFORMACIÓN, FORTALECIMIENTO DE LA GESTIÓN, PROMOCIÓN DEL TRABAJO COLECTIVO, ASESORIA Y ORIENTACIÓN</a:t>
          </a:r>
          <a:r>
            <a:rPr lang="es-MX" sz="1200" kern="1200" dirty="0" smtClean="0"/>
            <a:t>.</a:t>
          </a:r>
          <a:endParaRPr lang="es-MX" sz="1200" kern="1200" dirty="0"/>
        </a:p>
      </dsp:txBody>
      <dsp:txXfrm>
        <a:off x="3024342" y="3904206"/>
        <a:ext cx="3362480" cy="730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810FC0-5ABC-4F15-BB16-E785F5C43916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C2DE6-8C25-4D4A-A723-BC2B17B68302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013044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4276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403ADF-F6FE-4C91-9657-615BC8FC677D}" type="slidenum">
              <a:rPr lang="es-MX" smtClean="0"/>
              <a:pPr>
                <a:defRPr/>
              </a:pPr>
              <a:t>5</a:t>
            </a:fld>
            <a:endParaRPr lang="es-MX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632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2A89CB-CF18-434A-91E1-A9DD338B50D8}" type="slidenum">
              <a:rPr lang="es-MX" smtClean="0"/>
              <a:pPr>
                <a:defRPr/>
              </a:pPr>
              <a:t>6</a:t>
            </a:fld>
            <a:endParaRPr 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6144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2FC630-8179-45CD-AA1B-4C4EF1F420CC}" type="slidenum">
              <a:rPr lang="es-MX" smtClean="0"/>
              <a:pPr>
                <a:defRPr/>
              </a:pPr>
              <a:t>9</a:t>
            </a:fld>
            <a:endParaRPr lang="es-MX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55300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15EAA3-416C-4BED-B4EB-3ABA7B1C17D8}" type="slidenum">
              <a:rPr lang="es-MX" smtClean="0"/>
              <a:pPr>
                <a:defRPr/>
              </a:pPr>
              <a:t>15</a:t>
            </a:fld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80150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4914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894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05607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5578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1317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4550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070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9973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1074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49463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446BF7-D131-438E-9093-73017E6E5FF7}" type="datetimeFigureOut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12/03/2012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C3F336-0EF5-4021-8C04-2081CB154037}" type="slidenum">
              <a:rPr lang="es-MX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‹Nº›</a:t>
            </a:fld>
            <a:endParaRPr lang="es-MX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632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C4F326C-6034-43A9-A206-AD979251D782}" type="datetimeFigureOut">
              <a:rPr lang="es-MX" smtClean="0"/>
              <a:pPr/>
              <a:t>12/03/2012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3997202-E566-4E92-AC72-40AABFBDB665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microsoft.com/office/2007/relationships/hdphoto" Target="../media/hdphoto1.wdp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7.png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microsoft.com/office/2007/relationships/hdphoto" Target="../media/hdphoto3.wdp"/><Relationship Id="rId7" Type="http://schemas.openxmlformats.org/officeDocument/2006/relationships/diagramColors" Target="../diagrams/colors8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10" Type="http://schemas.openxmlformats.org/officeDocument/2006/relationships/image" Target="../media/image36.png"/><Relationship Id="rId4" Type="http://schemas.openxmlformats.org/officeDocument/2006/relationships/diagramData" Target="../diagrams/data8.xml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resentaci_n_de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microsoft.com/office/2007/relationships/hdphoto" Target="../media/hdphoto5.wdp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microsoft.com/office/2007/relationships/hdphoto" Target="../media/hdphoto6.wdp"/><Relationship Id="rId7" Type="http://schemas.openxmlformats.org/officeDocument/2006/relationships/diagramColors" Target="../diagrams/colors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openxmlformats.org/officeDocument/2006/relationships/image" Target="../media/image12.jpeg"/><Relationship Id="rId5" Type="http://schemas.openxmlformats.org/officeDocument/2006/relationships/diagramColors" Target="../diagrams/colors5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0728"/>
            <a:ext cx="5040560" cy="439248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perspectiveContrastingLeftFacing"/>
            <a:lightRig rig="threePt" dir="t"/>
          </a:scene3d>
          <a:sp3d prstMaterial="dkEdge"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575556" y="1628800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800" dirty="0" smtClean="0">
                <a:latin typeface="Algerian" pitchFamily="82" charset="0"/>
              </a:rPr>
              <a:t>Sesión 2</a:t>
            </a:r>
          </a:p>
        </p:txBody>
      </p:sp>
    </p:spTree>
    <p:extLst>
      <p:ext uri="{BB962C8B-B14F-4D97-AF65-F5344CB8AC3E}">
        <p14:creationId xmlns="" xmlns:p14="http://schemas.microsoft.com/office/powerpoint/2010/main" val="323006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751344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b="1" dirty="0"/>
              <a:t>ACUERDO NÚMERO 592 POR EL QUE SE ESTABLECE</a:t>
            </a:r>
          </a:p>
          <a:p>
            <a:pPr algn="just"/>
            <a:r>
              <a:rPr lang="es-MX" sz="2400" b="1" dirty="0"/>
              <a:t>LA ARTICULACIÓN DE LA Educación </a:t>
            </a:r>
            <a:r>
              <a:rPr lang="es-MX" sz="2400" b="1" dirty="0" smtClean="0"/>
              <a:t>Básica</a:t>
            </a:r>
          </a:p>
          <a:p>
            <a:pPr algn="just"/>
            <a:endParaRPr lang="es-MX" sz="2400" b="1" dirty="0"/>
          </a:p>
          <a:p>
            <a:pPr algn="just"/>
            <a:r>
              <a:rPr lang="es-MX" sz="2400" b="1" dirty="0"/>
              <a:t>ARTÍCULO PRIMERO.</a:t>
            </a:r>
            <a:r>
              <a:rPr lang="es-MX" sz="2400" dirty="0"/>
              <a:t>- La Articulación de la Educación Básica, que comprende </a:t>
            </a:r>
            <a:r>
              <a:rPr lang="es-MX" sz="2400" dirty="0" smtClean="0"/>
              <a:t>los niveles </a:t>
            </a:r>
            <a:r>
              <a:rPr lang="es-MX" sz="2400" dirty="0"/>
              <a:t>de preescolar, primaria y secundaria, determina un trayecto formativo –</a:t>
            </a:r>
            <a:r>
              <a:rPr lang="es-MX" sz="2400" dirty="0" smtClean="0"/>
              <a:t>organizado en </a:t>
            </a:r>
            <a:r>
              <a:rPr lang="es-MX" sz="2400" dirty="0"/>
              <a:t>un Plan y los programas de estudio correspondientes– congruente con </a:t>
            </a:r>
            <a:r>
              <a:rPr lang="es-MX" sz="2400" dirty="0" smtClean="0"/>
              <a:t>el criterio</a:t>
            </a:r>
            <a:r>
              <a:rPr lang="es-MX" sz="2400" dirty="0"/>
              <a:t>, los fines y los propósitos de la educación aplicable a todo el sistema </a:t>
            </a:r>
            <a:r>
              <a:rPr lang="es-MX" sz="2400" dirty="0" smtClean="0"/>
              <a:t>educativo nacional</a:t>
            </a:r>
            <a:r>
              <a:rPr lang="es-MX" sz="2400" dirty="0"/>
              <a:t>, establecidos tanto en la Constitución Política de los Estados Unidos </a:t>
            </a:r>
            <a:r>
              <a:rPr lang="es-MX" sz="2400" dirty="0" smtClean="0"/>
              <a:t>Mexicanos, como </a:t>
            </a:r>
            <a:r>
              <a:rPr lang="es-MX" sz="2400" dirty="0"/>
              <a:t>en la Ley General de </a:t>
            </a:r>
            <a:r>
              <a:rPr lang="es-MX" sz="2400" dirty="0" smtClean="0"/>
              <a:t>Educación</a:t>
            </a:r>
            <a:r>
              <a:rPr lang="es-MX" sz="2400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66430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612845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b="1" dirty="0"/>
              <a:t>ARTÍCULO SEGUNDO</a:t>
            </a:r>
            <a:r>
              <a:rPr lang="es-MX" sz="2400" dirty="0"/>
              <a:t>.- </a:t>
            </a:r>
            <a:r>
              <a:rPr lang="es-MX" sz="2400" u="sng" dirty="0"/>
              <a:t>La Articulación de la Educación Básica es requisito </a:t>
            </a:r>
            <a:r>
              <a:rPr lang="es-MX" sz="2400" u="sng" dirty="0" smtClean="0"/>
              <a:t>fundamental para </a:t>
            </a:r>
            <a:r>
              <a:rPr lang="es-MX" sz="2400" u="sng" dirty="0"/>
              <a:t>el cumplimiento del perfil de egreso.</a:t>
            </a:r>
            <a:r>
              <a:rPr lang="es-MX" sz="2400" dirty="0"/>
              <a:t> Este trayecto se organiza en el Plan</a:t>
            </a:r>
          </a:p>
          <a:p>
            <a:pPr algn="just"/>
            <a:r>
              <a:rPr lang="es-MX" sz="2400" dirty="0"/>
              <a:t>y los programas de estudio correspondientes a los niveles de preescolar, primaria </a:t>
            </a:r>
            <a:r>
              <a:rPr lang="es-MX" sz="2400" dirty="0" smtClean="0"/>
              <a:t>y secundaria</a:t>
            </a:r>
            <a:r>
              <a:rPr lang="es-MX" sz="2400" dirty="0"/>
              <a:t>, que integran el tipo básico. </a:t>
            </a:r>
            <a:r>
              <a:rPr lang="es-MX" sz="2400" u="sng" dirty="0"/>
              <a:t>Dicho Plan y programas son aplicables y obligatorios</a:t>
            </a:r>
          </a:p>
          <a:p>
            <a:pPr algn="just"/>
            <a:r>
              <a:rPr lang="es-MX" sz="2400" u="sng" dirty="0"/>
              <a:t>en los Estados Unidos Mexicanos;</a:t>
            </a:r>
            <a:r>
              <a:rPr lang="es-MX" sz="2400" dirty="0"/>
              <a:t> están orientados al desarrollo de </a:t>
            </a:r>
            <a:r>
              <a:rPr lang="es-MX" sz="2400" dirty="0" smtClean="0"/>
              <a:t>competencias para </a:t>
            </a:r>
            <a:r>
              <a:rPr lang="es-MX" sz="2400" dirty="0"/>
              <a:t>la vida de las niñas, los niños y los adolescentes mexicanos; </a:t>
            </a:r>
            <a:r>
              <a:rPr lang="es-MX" sz="2400" u="sng" dirty="0" smtClean="0"/>
              <a:t>responden a </a:t>
            </a:r>
            <a:r>
              <a:rPr lang="es-MX" sz="2400" u="sng" dirty="0"/>
              <a:t>las finalidades de la Educación Básica, y definen los Estándares Curriculares y </a:t>
            </a:r>
            <a:r>
              <a:rPr lang="es-MX" sz="2400" u="sng" dirty="0" smtClean="0"/>
              <a:t>los aprendizajes </a:t>
            </a:r>
            <a:r>
              <a:rPr lang="es-MX" sz="2400" u="sng" dirty="0"/>
              <a:t>esperados para dichos niveles educativos,</a:t>
            </a:r>
            <a:r>
              <a:rPr lang="es-MX" sz="2400" dirty="0"/>
              <a:t> </a:t>
            </a:r>
            <a:r>
              <a:rPr lang="es-MX" sz="2400" dirty="0" smtClean="0"/>
              <a:t>en los términos siguientes:</a:t>
            </a:r>
            <a:endParaRPr lang="es-MX" sz="2400" dirty="0"/>
          </a:p>
        </p:txBody>
      </p:sp>
    </p:spTree>
    <p:extLst>
      <p:ext uri="{BB962C8B-B14F-4D97-AF65-F5344CB8AC3E}">
        <p14:creationId xmlns="" xmlns:p14="http://schemas.microsoft.com/office/powerpoint/2010/main" val="234615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CARACTERISTICAS DEL PLAN DE ESTUDIOS 2011. EDUCACION BASICA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04864"/>
            <a:ext cx="7236296" cy="407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3806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532237" y="602421"/>
            <a:ext cx="490386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solidFill>
                  <a:prstClr val="black"/>
                </a:solidFill>
              </a:rPr>
              <a:t>PLAN </a:t>
            </a:r>
            <a:r>
              <a:rPr lang="es-MX" dirty="0">
                <a:solidFill>
                  <a:prstClr val="black"/>
                </a:solidFill>
              </a:rPr>
              <a:t>DE ESTUDIOS 2011. EDUCACIÓN </a:t>
            </a:r>
            <a:r>
              <a:rPr lang="es-MX" dirty="0" smtClean="0">
                <a:solidFill>
                  <a:prstClr val="black"/>
                </a:solidFill>
              </a:rPr>
              <a:t>BÁSICA</a:t>
            </a:r>
          </a:p>
          <a:p>
            <a:endParaRPr lang="es-MX" dirty="0" smtClean="0">
              <a:solidFill>
                <a:prstClr val="black"/>
              </a:solidFill>
            </a:endParaRPr>
          </a:p>
          <a:p>
            <a:endParaRPr lang="es-MX" dirty="0">
              <a:solidFill>
                <a:prstClr val="black"/>
              </a:solidFill>
            </a:endParaRPr>
          </a:p>
          <a:p>
            <a:pPr marL="400050" indent="-400050">
              <a:buFont typeface="+mj-lt"/>
              <a:buAutoNum type="arabicPeriod"/>
            </a:pPr>
            <a:r>
              <a:rPr lang="es-MX" dirty="0">
                <a:solidFill>
                  <a:prstClr val="black"/>
                </a:solidFill>
              </a:rPr>
              <a:t>Principios pedagógicos que sustentan el plan de estudios</a:t>
            </a:r>
          </a:p>
          <a:p>
            <a:pPr marL="400050" indent="-400050">
              <a:buFontTx/>
              <a:buAutoNum type="arabicPeriod"/>
            </a:pPr>
            <a:r>
              <a:rPr lang="es-MX" dirty="0">
                <a:solidFill>
                  <a:prstClr val="black"/>
                </a:solidFill>
              </a:rPr>
              <a:t> Competencias para la vida</a:t>
            </a:r>
          </a:p>
          <a:p>
            <a:pPr marL="400050" indent="-400050">
              <a:buFontTx/>
              <a:buAutoNum type="arabicPeriod"/>
            </a:pPr>
            <a:r>
              <a:rPr lang="es-MX" dirty="0">
                <a:solidFill>
                  <a:prstClr val="black"/>
                </a:solidFill>
              </a:rPr>
              <a:t> Perfil de egreso de la educación básica</a:t>
            </a:r>
          </a:p>
          <a:p>
            <a:pPr marL="400050" indent="-400050">
              <a:buFont typeface="+mj-lt"/>
              <a:buAutoNum type="arabicPeriod"/>
            </a:pPr>
            <a:r>
              <a:rPr lang="es-MX" dirty="0">
                <a:solidFill>
                  <a:prstClr val="black"/>
                </a:solidFill>
              </a:rPr>
              <a:t>Mapa curricular de la educación </a:t>
            </a:r>
            <a:r>
              <a:rPr lang="es-MX" dirty="0" smtClean="0">
                <a:solidFill>
                  <a:prstClr val="black"/>
                </a:solidFill>
              </a:rPr>
              <a:t>básica </a:t>
            </a:r>
            <a:endParaRPr lang="es-MX" dirty="0" smtClean="0">
              <a:solidFill>
                <a:prstClr val="black"/>
              </a:solidFill>
            </a:endParaRPr>
          </a:p>
          <a:p>
            <a:pPr marL="400050" indent="-400050">
              <a:buFont typeface="+mj-lt"/>
              <a:buAutoNum type="arabicPeriod"/>
            </a:pPr>
            <a:r>
              <a:rPr lang="es-MX" dirty="0" smtClean="0">
                <a:solidFill>
                  <a:prstClr val="black"/>
                </a:solidFill>
              </a:rPr>
              <a:t>Diversificación </a:t>
            </a:r>
            <a:r>
              <a:rPr lang="es-MX" dirty="0" smtClean="0">
                <a:solidFill>
                  <a:prstClr val="black"/>
                </a:solidFill>
              </a:rPr>
              <a:t>y contextualización </a:t>
            </a:r>
            <a:r>
              <a:rPr lang="es-MX" dirty="0" smtClean="0">
                <a:solidFill>
                  <a:prstClr val="black"/>
                </a:solidFill>
              </a:rPr>
              <a:t> </a:t>
            </a:r>
            <a:r>
              <a:rPr lang="es-MX" dirty="0" smtClean="0">
                <a:solidFill>
                  <a:prstClr val="black"/>
                </a:solidFill>
              </a:rPr>
              <a:t>curricular</a:t>
            </a:r>
          </a:p>
          <a:p>
            <a:pPr marL="400050" indent="-400050">
              <a:buFont typeface="+mj-lt"/>
              <a:buAutoNum type="arabicPeriod"/>
            </a:pPr>
            <a:r>
              <a:rPr lang="es-MX" dirty="0" smtClean="0">
                <a:solidFill>
                  <a:prstClr val="black"/>
                </a:solidFill>
              </a:rPr>
              <a:t>Parámetros Curriculares para la educación indígena. </a:t>
            </a:r>
          </a:p>
          <a:p>
            <a:pPr marL="400050" indent="-400050">
              <a:buFont typeface="+mj-lt"/>
              <a:buAutoNum type="arabicPeriod"/>
            </a:pPr>
            <a:r>
              <a:rPr lang="es-MX" dirty="0" smtClean="0">
                <a:solidFill>
                  <a:prstClr val="black"/>
                </a:solidFill>
              </a:rPr>
              <a:t>Gestión para el desarrollo de Habilidades Digitales.</a:t>
            </a:r>
          </a:p>
          <a:p>
            <a:pPr marL="400050" indent="-400050">
              <a:buFont typeface="+mj-lt"/>
              <a:buAutoNum type="arabicPeriod"/>
            </a:pPr>
            <a:r>
              <a:rPr lang="es-MX" dirty="0" smtClean="0">
                <a:solidFill>
                  <a:prstClr val="black"/>
                </a:solidFill>
              </a:rPr>
              <a:t>La </a:t>
            </a:r>
            <a:r>
              <a:rPr lang="es-MX" dirty="0" smtClean="0">
                <a:solidFill>
                  <a:prstClr val="black"/>
                </a:solidFill>
              </a:rPr>
              <a:t>gestión educativa y de los </a:t>
            </a:r>
            <a:r>
              <a:rPr lang="es-MX" dirty="0" smtClean="0">
                <a:solidFill>
                  <a:prstClr val="black"/>
                </a:solidFill>
              </a:rPr>
              <a:t>aprendizajes</a:t>
            </a:r>
            <a:endParaRPr lang="es-MX" dirty="0" smtClean="0">
              <a:solidFill>
                <a:prstClr val="black"/>
              </a:solidFill>
            </a:endParaRPr>
          </a:p>
          <a:p>
            <a:pPr marL="400050" indent="-400050">
              <a:buFont typeface="+mj-lt"/>
              <a:buAutoNum type="arabicPeriod"/>
            </a:pPr>
            <a:r>
              <a:rPr lang="es-MX" dirty="0" smtClean="0">
                <a:solidFill>
                  <a:prstClr val="black"/>
                </a:solidFill>
              </a:rPr>
              <a:t>Estándares </a:t>
            </a:r>
            <a:r>
              <a:rPr lang="es-MX" dirty="0" smtClean="0">
                <a:solidFill>
                  <a:prstClr val="black"/>
                </a:solidFill>
              </a:rPr>
              <a:t>curriculares y Aprendizajes Esperados.</a:t>
            </a:r>
          </a:p>
          <a:p>
            <a:endParaRPr lang="es-MX" sz="14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3563888" cy="5523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961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6512511" cy="1143000"/>
          </a:xfrm>
        </p:spPr>
        <p:txBody>
          <a:bodyPr/>
          <a:lstStyle/>
          <a:p>
            <a:r>
              <a:rPr lang="es-MX" dirty="0" smtClean="0"/>
              <a:t>DEFINE: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179512" y="1052736"/>
            <a:ext cx="5616624" cy="1933330"/>
          </a:xfrm>
          <a:prstGeom prst="rect">
            <a:avLst/>
          </a:prstGeom>
        </p:spPr>
        <p:txBody>
          <a:bodyPr/>
          <a:lstStyle/>
          <a:p>
            <a:r>
              <a:rPr lang="es-MX" dirty="0" smtClean="0"/>
              <a:t>COMPETENCIAS PARA LA VIDA</a:t>
            </a:r>
          </a:p>
          <a:p>
            <a:r>
              <a:rPr lang="es-MX" dirty="0" smtClean="0"/>
              <a:t>PERFIL DE EGRESO</a:t>
            </a:r>
          </a:p>
          <a:p>
            <a:r>
              <a:rPr lang="es-MX" dirty="0" smtClean="0"/>
              <a:t>ESTANDARES CURRICULARES</a:t>
            </a:r>
          </a:p>
          <a:p>
            <a:r>
              <a:rPr lang="es-MX" dirty="0" smtClean="0"/>
              <a:t>APRENDIZAJES ESPERADOS</a:t>
            </a:r>
            <a:endParaRPr lang="es-MX" dirty="0"/>
          </a:p>
        </p:txBody>
      </p:sp>
      <p:sp>
        <p:nvSpPr>
          <p:cNvPr id="6" name="5 Cerrar llave"/>
          <p:cNvSpPr/>
          <p:nvPr/>
        </p:nvSpPr>
        <p:spPr>
          <a:xfrm>
            <a:off x="5701355" y="1484784"/>
            <a:ext cx="144016" cy="22322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CuadroTexto"/>
          <p:cNvSpPr txBox="1"/>
          <p:nvPr/>
        </p:nvSpPr>
        <p:spPr>
          <a:xfrm>
            <a:off x="6156176" y="836712"/>
            <a:ext cx="23042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 smtClean="0"/>
              <a:t>TRAYECTO FORMATIVO DE LOS ALUMNOS</a:t>
            </a:r>
            <a:endParaRPr lang="es-MX" sz="3200" dirty="0"/>
          </a:p>
        </p:txBody>
      </p:sp>
      <p:cxnSp>
        <p:nvCxnSpPr>
          <p:cNvPr id="9" name="8 Conector recto de flecha"/>
          <p:cNvCxnSpPr/>
          <p:nvPr/>
        </p:nvCxnSpPr>
        <p:spPr>
          <a:xfrm flipH="1">
            <a:off x="6444208" y="3392996"/>
            <a:ext cx="835559" cy="4680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Explosión 1"/>
          <p:cNvSpPr/>
          <p:nvPr/>
        </p:nvSpPr>
        <p:spPr>
          <a:xfrm>
            <a:off x="1331640" y="2420888"/>
            <a:ext cx="6768752" cy="4321091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 smtClean="0">
                <a:solidFill>
                  <a:schemeClr val="tx1"/>
                </a:solidFill>
              </a:rPr>
              <a:t>CONTRIBUIR A LA FORMACION DEL CIUDADANO DEMOCRATICO, CRITICO Y CREATIVO, QUE CONSIDERAN AL SER HUMANO Y AL SER UNIVERSAL, DESDE LAS DIMENSIONES NACIONAL Y GLOBAL</a:t>
            </a:r>
            <a:endParaRPr lang="es-MX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767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9 Diagrama"/>
          <p:cNvGraphicFramePr/>
          <p:nvPr>
            <p:extLst>
              <p:ext uri="{D42A27DB-BD31-4B8C-83A1-F6EECF244321}">
                <p14:modId xmlns="" xmlns:p14="http://schemas.microsoft.com/office/powerpoint/2010/main" val="2244139019"/>
              </p:ext>
            </p:extLst>
          </p:nvPr>
        </p:nvGraphicFramePr>
        <p:xfrm>
          <a:off x="539552" y="836712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901321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4 CuadroTexto"/>
          <p:cNvSpPr txBox="1">
            <a:spLocks noChangeArrowheads="1"/>
          </p:cNvSpPr>
          <p:nvPr/>
        </p:nvSpPr>
        <p:spPr bwMode="auto">
          <a:xfrm>
            <a:off x="809128" y="980728"/>
            <a:ext cx="7507288" cy="12001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" sz="3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¿Cuál es el modelo educativo de la RIEB?</a:t>
            </a:r>
          </a:p>
        </p:txBody>
      </p:sp>
      <p:pic>
        <p:nvPicPr>
          <p:cNvPr id="3075" name="Picture 3" descr="C:\Documents and Settings\Administrador\Configuración local\Archivos temporales de Internet\Content.IE5\E346BYJ7\MP9004393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26008"/>
            <a:ext cx="4680520" cy="3567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4248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692696"/>
            <a:ext cx="8229600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MX" b="1" u="sng" dirty="0" smtClean="0"/>
              <a:t>NACIONAL</a:t>
            </a:r>
            <a:r>
              <a:rPr lang="es-MX" dirty="0" smtClean="0"/>
              <a:t>: CONTRUCCION DE IDENTIDAD PERSONAL Y  NACIONAL DE LOS ALUMNOS, QUE VALOREN SU ENTORNO Y VIVAN Y SE DESARROLLEN COMO PERSONAS PLENAS.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 smtClean="0"/>
          </a:p>
          <a:p>
            <a:r>
              <a:rPr lang="es-MX" b="1" u="sng" dirty="0" smtClean="0"/>
              <a:t>GLOBAL</a:t>
            </a:r>
            <a:r>
              <a:rPr lang="es-MX" dirty="0" smtClean="0"/>
              <a:t>: DESARROLLO DE COMPETENCIAS QUE FORMAN AL SER UNIVERSAL PARA HACERLO COMPETITIVO COMO CIUDADANO DEL MUNDO, RESPONSABLE Y ACTIVO CAPAZ DE APROVECHAR LOS AVANCES TECNOLOGICOS Y APRENDER A LO LARGO DE  LA VIDA.</a:t>
            </a:r>
            <a:endParaRPr lang="es-MX" dirty="0"/>
          </a:p>
        </p:txBody>
      </p:sp>
      <p:pic>
        <p:nvPicPr>
          <p:cNvPr id="2050" name="Picture 2" descr="C:\Documents and Settings\Administrador\Configuración local\Archivos temporales de Internet\Content.IE5\E346BYJ7\MP90041169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359" y="1772816"/>
            <a:ext cx="3684825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9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395288" y="1341438"/>
            <a:ext cx="7588250" cy="5256212"/>
          </a:xfrm>
          <a:prstGeom prst="roundRect">
            <a:avLst>
              <a:gd name="adj" fmla="val 3624"/>
            </a:avLst>
          </a:prstGeom>
          <a:solidFill>
            <a:schemeClr val="bg2">
              <a:lumMod val="90000"/>
            </a:schemeClr>
          </a:solidFill>
          <a:ln>
            <a:solidFill>
              <a:srgbClr val="385D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99792" y="260648"/>
            <a:ext cx="5284493" cy="83671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defRPr/>
            </a:pPr>
            <a:r>
              <a:rPr lang="es-MX" sz="3600" dirty="0" smtClean="0"/>
              <a:t>MODELO EDUCATIVO</a:t>
            </a:r>
            <a:endParaRPr lang="es-MX" sz="3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971550" y="4292600"/>
            <a:ext cx="3167063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MX" dirty="0"/>
              <a:t>Ser universal y competitivo</a:t>
            </a:r>
          </a:p>
          <a:p>
            <a:pPr>
              <a:defRPr/>
            </a:pPr>
            <a:r>
              <a:rPr lang="es-MX" dirty="0"/>
              <a:t>	(plano global)</a:t>
            </a:r>
          </a:p>
          <a:p>
            <a:pPr>
              <a:defRPr/>
            </a:pPr>
            <a:endParaRPr lang="es-MX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dirty="0"/>
              <a:t>Evaluaciones internacionales</a:t>
            </a:r>
          </a:p>
        </p:txBody>
      </p:sp>
      <p:sp>
        <p:nvSpPr>
          <p:cNvPr id="26629" name="8 CuadroTexto"/>
          <p:cNvSpPr txBox="1">
            <a:spLocks noChangeArrowheads="1"/>
          </p:cNvSpPr>
          <p:nvPr/>
        </p:nvSpPr>
        <p:spPr bwMode="auto">
          <a:xfrm>
            <a:off x="4787900" y="4221163"/>
            <a:ext cx="2819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Lenguaje y comunicación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Inglés como segunda lengua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Matemáticas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Ciencia y Tecnología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Habilidades digitales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042988" y="1989138"/>
            <a:ext cx="1617662" cy="1476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s-MX" dirty="0"/>
              <a:t>Ser nacional</a:t>
            </a:r>
          </a:p>
          <a:p>
            <a:pPr>
              <a:defRPr/>
            </a:pPr>
            <a:endParaRPr lang="es-MX" dirty="0"/>
          </a:p>
          <a:p>
            <a:pPr>
              <a:defRPr/>
            </a:pPr>
            <a:r>
              <a:rPr lang="es-MX" dirty="0"/>
              <a:t>             y</a:t>
            </a:r>
          </a:p>
          <a:p>
            <a:pPr>
              <a:defRPr/>
            </a:pPr>
            <a:endParaRPr lang="es-MX" dirty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s-MX" dirty="0"/>
              <a:t>Ser humano</a:t>
            </a:r>
          </a:p>
        </p:txBody>
      </p:sp>
      <p:sp>
        <p:nvSpPr>
          <p:cNvPr id="26631" name="10 CuadroTexto"/>
          <p:cNvSpPr txBox="1">
            <a:spLocks noChangeArrowheads="1"/>
          </p:cNvSpPr>
          <p:nvPr/>
        </p:nvSpPr>
        <p:spPr bwMode="auto">
          <a:xfrm>
            <a:off x="5076825" y="1541463"/>
            <a:ext cx="27400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Geografía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Historia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Formación Cívica y Ética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Tecnología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Educación Física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Educación Artística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Tutoría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s-MX" sz="1600"/>
              <a:t>Asignatura Estatal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187450" y="6092825"/>
            <a:ext cx="590550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3" name="13 CuadroTexto"/>
          <p:cNvSpPr txBox="1">
            <a:spLocks noChangeArrowheads="1"/>
          </p:cNvSpPr>
          <p:nvPr/>
        </p:nvSpPr>
        <p:spPr bwMode="auto">
          <a:xfrm>
            <a:off x="2771775" y="6092825"/>
            <a:ext cx="3392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sz="2400" b="1"/>
              <a:t>V I S I Ó N   I N T E G R A L</a:t>
            </a:r>
          </a:p>
        </p:txBody>
      </p:sp>
      <p:cxnSp>
        <p:nvCxnSpPr>
          <p:cNvPr id="6" name="5 Conector recto"/>
          <p:cNvCxnSpPr/>
          <p:nvPr/>
        </p:nvCxnSpPr>
        <p:spPr>
          <a:xfrm rot="5400000">
            <a:off x="2232025" y="3752850"/>
            <a:ext cx="467995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1116013" y="3716338"/>
            <a:ext cx="6840537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27183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1 CuadroTexto"/>
          <p:cNvSpPr txBox="1"/>
          <p:nvPr/>
        </p:nvSpPr>
        <p:spPr>
          <a:xfrm>
            <a:off x="395536" y="1534140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El Plan de estudios requiere partir de una visión que incluya los diversos </a:t>
            </a:r>
            <a:r>
              <a:rPr lang="es-MX" sz="3200" dirty="0" smtClean="0"/>
              <a:t>aspectos que </a:t>
            </a:r>
            <a:r>
              <a:rPr lang="es-MX" sz="3200" dirty="0"/>
              <a:t>conforman el desarrollo curricular en su sentido más amplio, y que se expresan en</a:t>
            </a:r>
          </a:p>
          <a:p>
            <a:r>
              <a:rPr lang="es-MX" sz="3200" dirty="0"/>
              <a:t>los principios pedagógicos.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827584" y="4797152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SON CONDICIONES ESENCIALES:</a:t>
            </a:r>
            <a:endParaRPr lang="es-MX" sz="3200" dirty="0"/>
          </a:p>
        </p:txBody>
      </p:sp>
    </p:spTree>
    <p:extLst>
      <p:ext uri="{BB962C8B-B14F-4D97-AF65-F5344CB8AC3E}">
        <p14:creationId xmlns="" xmlns:p14="http://schemas.microsoft.com/office/powerpoint/2010/main" val="32768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ely\AppData\Local\Microsoft\Windows\Temporary Internet Files\Content.IE5\VUY2MBOE\MC900356545[1].wmf"/>
          <p:cNvPicPr>
            <a:picLocks noChangeAspect="1" noChangeArrowheads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41982">
            <a:off x="4304412" y="2268742"/>
            <a:ext cx="3447862" cy="2799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/>
          <a:lstStyle/>
          <a:p>
            <a:r>
              <a:rPr lang="es-MX" dirty="0" smtClean="0"/>
              <a:t>¿Qué es lo que sé de este acuerdo?</a:t>
            </a:r>
            <a:endParaRPr lang="es-MX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7155">
            <a:off x="1369839" y="2355692"/>
            <a:ext cx="2129078" cy="264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008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6000" contrast="-6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4104456" cy="35593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915816" y="2436382"/>
            <a:ext cx="3672408" cy="2376264"/>
          </a:xfrm>
          <a:scene3d>
            <a:camera prst="orthographicFront"/>
            <a:lightRig rig="threePt" dir="t"/>
          </a:scene3d>
          <a:sp3d prstMaterial="dkEdge"/>
        </p:spPr>
        <p:txBody>
          <a:bodyPr>
            <a:noAutofit/>
          </a:bodyPr>
          <a:lstStyle/>
          <a:p>
            <a:r>
              <a:rPr lang="es-MX" sz="3200" b="1" dirty="0" smtClean="0"/>
              <a:t>PRINCIPIOS PEDAGOGICOS QUE SUSTENTAN EL PLAN DE ESTUDIOS</a:t>
            </a:r>
            <a:endParaRPr lang="es-MX" sz="3200" b="1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0" y="363616"/>
            <a:ext cx="1676400" cy="1209675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665475" y="161312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1.1 CENTRAR LA ATENCIÓN EN LOS ESTUDIANTES Y EN SUS PROCESOS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810" y="151049"/>
            <a:ext cx="1404156" cy="1141292"/>
          </a:xfrm>
          <a:prstGeom prst="rect">
            <a:avLst/>
          </a:prstGeom>
        </p:spPr>
      </p:pic>
      <p:sp>
        <p:nvSpPr>
          <p:cNvPr id="8" name="7 CuadroTexto"/>
          <p:cNvSpPr txBox="1"/>
          <p:nvPr/>
        </p:nvSpPr>
        <p:spPr>
          <a:xfrm>
            <a:off x="2889476" y="129738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1.2 PLANIFICAR PARA POTENCIAR EL APRENDIZAJE</a:t>
            </a: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100" y="362220"/>
            <a:ext cx="1224136" cy="909836"/>
          </a:xfrm>
          <a:prstGeom prst="rect">
            <a:avLst/>
          </a:prstGeom>
        </p:spPr>
      </p:pic>
      <p:sp>
        <p:nvSpPr>
          <p:cNvPr id="11" name="10 CuadroTexto"/>
          <p:cNvSpPr txBox="1"/>
          <p:nvPr/>
        </p:nvSpPr>
        <p:spPr>
          <a:xfrm>
            <a:off x="5364088" y="1274566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1.3  GENERAR AMBIENTES DE APRENDIZAJE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47174"/>
            <a:ext cx="1170432" cy="87782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7380568" y="6201812"/>
            <a:ext cx="1440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1.7 EVALUAR PARA APRENDER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5044239" y="645593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1.8 FAVORECER LA INCLUSION PARA ATENDER A LA DIVERSIDAD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7437130" y="4466729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1.6 USAR MATERIALES EDUCATIVOS PARA FAVORECER EL APRENDIZAJE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7236296" y="2516277"/>
            <a:ext cx="1677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1.5 PONER ENFASIS EN EL DESARROLLO DE COMPETENCIAS, EL LOGRO DE LAS ESTANDARES CURRICULARES Y LOS APRENDIZAJES ESPERADOS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7261448" y="146666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1.4 TRABAJAR EN COLABORACION PARA CONSTRUIR EL APRENDIZAJE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265" y="1965936"/>
            <a:ext cx="1254207" cy="526960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667" y="3664951"/>
            <a:ext cx="955085" cy="636885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165" y="5367120"/>
            <a:ext cx="1219200" cy="632049"/>
          </a:xfrm>
          <a:prstGeom prst="rect">
            <a:avLst/>
          </a:prstGeom>
        </p:spPr>
      </p:pic>
      <p:pic>
        <p:nvPicPr>
          <p:cNvPr id="19" name="18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10" y="5773674"/>
            <a:ext cx="1625600" cy="397768"/>
          </a:xfrm>
          <a:prstGeom prst="rect">
            <a:avLst/>
          </a:prstGeom>
        </p:spPr>
      </p:pic>
      <p:pic>
        <p:nvPicPr>
          <p:cNvPr id="20" name="19 Imagen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428" y="5677821"/>
            <a:ext cx="1625600" cy="750842"/>
          </a:xfrm>
          <a:prstGeom prst="rect">
            <a:avLst/>
          </a:prstGeom>
        </p:spPr>
      </p:pic>
      <p:pic>
        <p:nvPicPr>
          <p:cNvPr id="21" name="20 Imagen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40" y="5575546"/>
            <a:ext cx="952500" cy="733988"/>
          </a:xfrm>
          <a:prstGeom prst="rect">
            <a:avLst/>
          </a:prstGeom>
        </p:spPr>
      </p:pic>
      <p:sp>
        <p:nvSpPr>
          <p:cNvPr id="23" name="22 CuadroTexto"/>
          <p:cNvSpPr txBox="1"/>
          <p:nvPr/>
        </p:nvSpPr>
        <p:spPr>
          <a:xfrm>
            <a:off x="691402" y="4760422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1.11   REORIENTAR EL LIDERAZGO</a:t>
            </a:r>
          </a:p>
        </p:txBody>
      </p:sp>
      <p:sp>
        <p:nvSpPr>
          <p:cNvPr id="24" name="23 CuadroTexto"/>
          <p:cNvSpPr txBox="1"/>
          <p:nvPr/>
        </p:nvSpPr>
        <p:spPr>
          <a:xfrm>
            <a:off x="683568" y="320328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1.12 LA TUTORIA Y LA ASESORIA ACADEMICA A LA ESCUELA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780914" y="618642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1.10 RENOVAR EL PACTO ENTRE EL ESTUDIANTE , EL DOCENTE, LA FAMILIA Y LA ESCUELA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2772934" y="630932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>
                <a:solidFill>
                  <a:prstClr val="black"/>
                </a:solidFill>
              </a:rPr>
              <a:t>1.9 INCORPORAR TEMAS DE RELEVANCIA SOCIAL</a:t>
            </a:r>
          </a:p>
        </p:txBody>
      </p:sp>
      <p:pic>
        <p:nvPicPr>
          <p:cNvPr id="22" name="21 Imagen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14" y="5467529"/>
            <a:ext cx="1170432" cy="531640"/>
          </a:xfrm>
          <a:prstGeom prst="rect">
            <a:avLst/>
          </a:prstGeom>
        </p:spPr>
      </p:pic>
      <p:pic>
        <p:nvPicPr>
          <p:cNvPr id="27" name="26 Imagen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92" y="2446962"/>
            <a:ext cx="1132419" cy="619059"/>
          </a:xfrm>
          <a:prstGeom prst="rect">
            <a:avLst/>
          </a:prstGeom>
        </p:spPr>
      </p:pic>
      <p:pic>
        <p:nvPicPr>
          <p:cNvPr id="28" name="27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18" y="3937738"/>
            <a:ext cx="1079728" cy="5963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566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ubtítulo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4968552" cy="1008112"/>
          </a:xfrm>
        </p:spPr>
        <p:txBody>
          <a:bodyPr>
            <a:noAutofit/>
          </a:bodyPr>
          <a:lstStyle/>
          <a:p>
            <a:r>
              <a:rPr lang="es-MX" sz="2800" dirty="0" smtClean="0"/>
              <a:t>¿Qué aspectos, situaciones </a:t>
            </a:r>
          </a:p>
          <a:p>
            <a:r>
              <a:rPr lang="es-MX" sz="2800" dirty="0" smtClean="0"/>
              <a:t>o actores intervienen?</a:t>
            </a:r>
            <a:endParaRPr lang="es-MX" sz="2800" dirty="0"/>
          </a:p>
        </p:txBody>
      </p:sp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2555776" y="2492896"/>
            <a:ext cx="4114459" cy="1793167"/>
          </a:xfrm>
        </p:spPr>
        <p:txBody>
          <a:bodyPr/>
          <a:lstStyle/>
          <a:p>
            <a:pPr marL="182880" indent="0">
              <a:buNone/>
            </a:pPr>
            <a:r>
              <a:rPr lang="es-MX" sz="4800" dirty="0" smtClean="0"/>
              <a:t>Principios</a:t>
            </a:r>
            <a:br>
              <a:rPr lang="es-MX" sz="4800" dirty="0" smtClean="0"/>
            </a:br>
            <a:r>
              <a:rPr lang="es-MX" sz="4800" dirty="0" smtClean="0"/>
              <a:t> pedagógicos</a:t>
            </a:r>
            <a:endParaRPr lang="es-MX" sz="4800" dirty="0"/>
          </a:p>
        </p:txBody>
      </p:sp>
      <p:sp>
        <p:nvSpPr>
          <p:cNvPr id="4" name="3 CuadroTexto"/>
          <p:cNvSpPr txBox="1"/>
          <p:nvPr/>
        </p:nvSpPr>
        <p:spPr>
          <a:xfrm>
            <a:off x="5364088" y="5301208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¿Qué implican?</a:t>
            </a:r>
            <a:endParaRPr lang="es-MX" sz="3200" dirty="0"/>
          </a:p>
        </p:txBody>
      </p:sp>
      <p:sp>
        <p:nvSpPr>
          <p:cNvPr id="5" name="4 Flecha abajo"/>
          <p:cNvSpPr/>
          <p:nvPr/>
        </p:nvSpPr>
        <p:spPr>
          <a:xfrm rot="8319788">
            <a:off x="2915816" y="1772816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Flecha abajo"/>
          <p:cNvSpPr/>
          <p:nvPr/>
        </p:nvSpPr>
        <p:spPr>
          <a:xfrm rot="18989739">
            <a:off x="5349256" y="4287794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CuadroTexto"/>
          <p:cNvSpPr txBox="1"/>
          <p:nvPr/>
        </p:nvSpPr>
        <p:spPr>
          <a:xfrm>
            <a:off x="2195736" y="332656"/>
            <a:ext cx="3477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ANALICEMOS:</a:t>
            </a:r>
            <a:endParaRPr lang="es-MX" sz="2800" dirty="0"/>
          </a:p>
        </p:txBody>
      </p:sp>
    </p:spTree>
    <p:extLst>
      <p:ext uri="{BB962C8B-B14F-4D97-AF65-F5344CB8AC3E}">
        <p14:creationId xmlns="" xmlns:p14="http://schemas.microsoft.com/office/powerpoint/2010/main" val="34388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99592" y="476672"/>
            <a:ext cx="7074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prstClr val="black"/>
                </a:solidFill>
              </a:rPr>
              <a:t>1.1   CENTRAR LA ATENCIÓN EN LOS ESTUDIANTES Y EN SUS PROCESOS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218" y="3218964"/>
            <a:ext cx="1511282" cy="1290156"/>
          </a:xfrm>
          <a:prstGeom prst="rect">
            <a:avLst/>
          </a:prstGeom>
        </p:spPr>
      </p:pic>
      <p:sp>
        <p:nvSpPr>
          <p:cNvPr id="6" name="5 Llamada rectangular redondeada"/>
          <p:cNvSpPr/>
          <p:nvPr/>
        </p:nvSpPr>
        <p:spPr>
          <a:xfrm>
            <a:off x="550216" y="1426280"/>
            <a:ext cx="2232248" cy="1329243"/>
          </a:xfrm>
          <a:prstGeom prst="wedgeRoundRectCallout">
            <a:avLst>
              <a:gd name="adj1" fmla="val 82159"/>
              <a:gd name="adj2" fmla="val 73958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GENERAR SU DISPOSICION Y CAPACIDAD DE CONTINUAR APRENDIENDO</a:t>
            </a:r>
          </a:p>
        </p:txBody>
      </p:sp>
      <p:sp>
        <p:nvSpPr>
          <p:cNvPr id="7" name="6 Llamada rectangular redondeada"/>
          <p:cNvSpPr/>
          <p:nvPr/>
        </p:nvSpPr>
        <p:spPr>
          <a:xfrm>
            <a:off x="6049378" y="5229200"/>
            <a:ext cx="2085804" cy="936104"/>
          </a:xfrm>
          <a:prstGeom prst="wedgeRoundRectCallout">
            <a:avLst>
              <a:gd name="adj1" fmla="val -62230"/>
              <a:gd name="adj2" fmla="val -90583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MANEJAR INFORMACIÓN</a:t>
            </a:r>
          </a:p>
        </p:txBody>
      </p:sp>
      <p:sp>
        <p:nvSpPr>
          <p:cNvPr id="8" name="7 Llamada rectangular redondeada"/>
          <p:cNvSpPr/>
          <p:nvPr/>
        </p:nvSpPr>
        <p:spPr>
          <a:xfrm>
            <a:off x="6300192" y="2848594"/>
            <a:ext cx="2520280" cy="1721657"/>
          </a:xfrm>
          <a:prstGeom prst="wedgeRoundRectCallout">
            <a:avLst>
              <a:gd name="adj1" fmla="val -73606"/>
              <a:gd name="adj2" fmla="val 5680"/>
              <a:gd name="adj3" fmla="val 1666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COMPRENDER Y EXPLICAR SITUACIONES DESDE DIVERSAS ÁREAS DEL SABER</a:t>
            </a:r>
          </a:p>
        </p:txBody>
      </p:sp>
      <p:sp>
        <p:nvSpPr>
          <p:cNvPr id="9" name="8 Llamada rectangular redondeada"/>
          <p:cNvSpPr/>
          <p:nvPr/>
        </p:nvSpPr>
        <p:spPr>
          <a:xfrm>
            <a:off x="3203848" y="1307669"/>
            <a:ext cx="2736304" cy="1251285"/>
          </a:xfrm>
          <a:prstGeom prst="wedgeRoundRectCallout">
            <a:avLst>
              <a:gd name="adj1" fmla="val -20572"/>
              <a:gd name="adj2" fmla="val 8576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DESARROLLAR HABILIDADES SUPERIORES DEL PENSAMIENTO PARA SOLUCIONAR PROBLEMAS</a:t>
            </a:r>
          </a:p>
        </p:txBody>
      </p:sp>
      <p:sp>
        <p:nvSpPr>
          <p:cNvPr id="10" name="9 Llamada rectangular redondeada"/>
          <p:cNvSpPr/>
          <p:nvPr/>
        </p:nvSpPr>
        <p:spPr>
          <a:xfrm>
            <a:off x="6300192" y="1622850"/>
            <a:ext cx="1728192" cy="936104"/>
          </a:xfrm>
          <a:prstGeom prst="wedgeRoundRectCallout">
            <a:avLst>
              <a:gd name="adj1" fmla="val -109568"/>
              <a:gd name="adj2" fmla="val 132481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schemeClr val="tx1"/>
                </a:solidFill>
              </a:rPr>
              <a:t>PENSAR CRITICAMENTE</a:t>
            </a:r>
          </a:p>
        </p:txBody>
      </p:sp>
      <p:sp>
        <p:nvSpPr>
          <p:cNvPr id="11" name="10 Llamada rectangular redondeada"/>
          <p:cNvSpPr/>
          <p:nvPr/>
        </p:nvSpPr>
        <p:spPr>
          <a:xfrm>
            <a:off x="3346612" y="5323766"/>
            <a:ext cx="2034493" cy="936104"/>
          </a:xfrm>
          <a:prstGeom prst="wedgeRoundRectCallout">
            <a:avLst>
              <a:gd name="adj1" fmla="val 18728"/>
              <a:gd name="adj2" fmla="val -78920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INNOVAR Y CREAR DISTINTOS ÓRDENES DE VIDA</a:t>
            </a:r>
          </a:p>
        </p:txBody>
      </p:sp>
      <p:sp>
        <p:nvSpPr>
          <p:cNvPr id="13" name="12 Llamada rectangular redondeada"/>
          <p:cNvSpPr/>
          <p:nvPr/>
        </p:nvSpPr>
        <p:spPr>
          <a:xfrm>
            <a:off x="323527" y="2994999"/>
            <a:ext cx="2567759" cy="1428849"/>
          </a:xfrm>
          <a:prstGeom prst="wedgeRoundRectCallout">
            <a:avLst>
              <a:gd name="adj1" fmla="val 69003"/>
              <a:gd name="adj2" fmla="val 1946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schemeClr val="tx1"/>
                </a:solidFill>
              </a:rPr>
              <a:t>DESDE LA DIVERSIDAD ALUMNO Y DOCENTE GENEREN UN AMBIENTE QUE LOS ACERQUE AL CONOCIMIENTO SIGNIFICATIVO</a:t>
            </a:r>
          </a:p>
        </p:txBody>
      </p:sp>
      <p:sp>
        <p:nvSpPr>
          <p:cNvPr id="14" name="13 Llamada rectangular redondeada"/>
          <p:cNvSpPr/>
          <p:nvPr/>
        </p:nvSpPr>
        <p:spPr>
          <a:xfrm>
            <a:off x="755576" y="4740166"/>
            <a:ext cx="1584176" cy="1272169"/>
          </a:xfrm>
          <a:prstGeom prst="wedgeRoundRectCallout">
            <a:avLst>
              <a:gd name="adj1" fmla="val 87717"/>
              <a:gd name="adj2" fmla="val -38040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COMPRENDER COMO APRENDE EL QUE APRENDE</a:t>
            </a:r>
          </a:p>
        </p:txBody>
      </p:sp>
    </p:spTree>
    <p:extLst>
      <p:ext uri="{BB962C8B-B14F-4D97-AF65-F5344CB8AC3E}">
        <p14:creationId xmlns="" xmlns:p14="http://schemas.microsoft.com/office/powerpoint/2010/main" val="292696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34958">
            <a:off x="304621" y="425847"/>
            <a:ext cx="1599459" cy="138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483768" y="260648"/>
            <a:ext cx="4896544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prstClr val="black"/>
                </a:solidFill>
              </a:rPr>
              <a:t>1.2 PLANIFICAR PARA POTENCIAR EL APRENDIZAJE</a:t>
            </a:r>
          </a:p>
        </p:txBody>
      </p:sp>
      <p:sp>
        <p:nvSpPr>
          <p:cNvPr id="5" name="4 Flecha a la derecha con muesca"/>
          <p:cNvSpPr/>
          <p:nvPr/>
        </p:nvSpPr>
        <p:spPr>
          <a:xfrm>
            <a:off x="2195736" y="1052736"/>
            <a:ext cx="2808312" cy="158417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>
                <a:solidFill>
                  <a:prstClr val="white"/>
                </a:solidFill>
              </a:rPr>
              <a:t>IMPLICA ORGANIZAR ACTIVIDADES DE APRENDIZAJE</a:t>
            </a:r>
          </a:p>
        </p:txBody>
      </p:sp>
      <p:sp>
        <p:nvSpPr>
          <p:cNvPr id="6" name="5 Flecha a la derecha con muesca"/>
          <p:cNvSpPr/>
          <p:nvPr/>
        </p:nvSpPr>
        <p:spPr>
          <a:xfrm rot="1308925">
            <a:off x="6387446" y="1054565"/>
            <a:ext cx="2699032" cy="195220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>
                <a:solidFill>
                  <a:prstClr val="white"/>
                </a:solidFill>
              </a:rPr>
              <a:t>LAS ACTIVIDADES DEBEN REPRESENTAR DESAFIOS</a:t>
            </a:r>
          </a:p>
        </p:txBody>
      </p:sp>
      <p:sp>
        <p:nvSpPr>
          <p:cNvPr id="4" name="3 Flecha izquierda"/>
          <p:cNvSpPr/>
          <p:nvPr/>
        </p:nvSpPr>
        <p:spPr>
          <a:xfrm>
            <a:off x="3480572" y="2523904"/>
            <a:ext cx="2592288" cy="11931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prstClr val="white"/>
                </a:solidFill>
              </a:rPr>
              <a:t>RECONOCER QUE AL ALUMNO APRENDE Y SE INVOLUCRA EN SU APRENDIZAJE</a:t>
            </a:r>
          </a:p>
        </p:txBody>
      </p:sp>
      <p:sp>
        <p:nvSpPr>
          <p:cNvPr id="9" name="8 Flecha izquierda"/>
          <p:cNvSpPr/>
          <p:nvPr/>
        </p:nvSpPr>
        <p:spPr>
          <a:xfrm rot="687855">
            <a:off x="6387353" y="2628700"/>
            <a:ext cx="1656184" cy="104331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prstClr val="white"/>
                </a:solidFill>
              </a:rPr>
              <a:t>SE REQUIERE</a:t>
            </a:r>
          </a:p>
        </p:txBody>
      </p:sp>
      <p:sp>
        <p:nvSpPr>
          <p:cNvPr id="10" name="9 Flecha izquierda"/>
          <p:cNvSpPr/>
          <p:nvPr/>
        </p:nvSpPr>
        <p:spPr>
          <a:xfrm>
            <a:off x="1139059" y="2523904"/>
            <a:ext cx="2027490" cy="81468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>
                <a:solidFill>
                  <a:prstClr val="white"/>
                </a:solidFill>
              </a:rPr>
              <a:t>SELECCIONAR ESTRATEGIAS</a:t>
            </a:r>
          </a:p>
        </p:txBody>
      </p:sp>
      <p:sp>
        <p:nvSpPr>
          <p:cNvPr id="11" name="10 Flecha a la derecha con muesca"/>
          <p:cNvSpPr/>
          <p:nvPr/>
        </p:nvSpPr>
        <p:spPr>
          <a:xfrm rot="1267008">
            <a:off x="379288" y="3398844"/>
            <a:ext cx="2448272" cy="14778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>
                <a:solidFill>
                  <a:prstClr val="white"/>
                </a:solidFill>
              </a:rPr>
              <a:t>RECONOCER A LOS A.E. COMO REFERENTE</a:t>
            </a:r>
          </a:p>
        </p:txBody>
      </p:sp>
      <p:sp>
        <p:nvSpPr>
          <p:cNvPr id="12" name="11 Flecha a la derecha con muesca"/>
          <p:cNvSpPr/>
          <p:nvPr/>
        </p:nvSpPr>
        <p:spPr>
          <a:xfrm>
            <a:off x="2984549" y="3429000"/>
            <a:ext cx="2448272" cy="17281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>
                <a:solidFill>
                  <a:prstClr val="white"/>
                </a:solidFill>
              </a:rPr>
              <a:t>GENERAR AMBIENTES DE APRENDIZAJE  COLABORATIVO</a:t>
            </a:r>
          </a:p>
        </p:txBody>
      </p:sp>
      <p:sp>
        <p:nvSpPr>
          <p:cNvPr id="13" name="12 Flecha a la derecha con muesca"/>
          <p:cNvSpPr/>
          <p:nvPr/>
        </p:nvSpPr>
        <p:spPr>
          <a:xfrm>
            <a:off x="5487018" y="3573016"/>
            <a:ext cx="2448272" cy="165618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>
                <a:solidFill>
                  <a:prstClr val="white"/>
                </a:solidFill>
              </a:rPr>
              <a:t>EVIDENCIAS DE DESEMPEÑO  PARA TOMA DE DECISIONES</a:t>
            </a:r>
          </a:p>
        </p:txBody>
      </p:sp>
      <p:sp>
        <p:nvSpPr>
          <p:cNvPr id="14" name="13 Flecha izquierda"/>
          <p:cNvSpPr/>
          <p:nvPr/>
        </p:nvSpPr>
        <p:spPr>
          <a:xfrm rot="21114744">
            <a:off x="6070695" y="5140743"/>
            <a:ext cx="1909116" cy="967084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tx1"/>
                </a:solidFill>
              </a:rPr>
              <a:t>EL DOCENTE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11560" y="4897212"/>
            <a:ext cx="5278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solidFill>
                  <a:prstClr val="black"/>
                </a:solidFill>
              </a:rPr>
              <a:t>DEBE TOMAR EN CUENTA LO QUE SE ESPERA QUE APRENDAN  Y DE CÓMO APRENDEN LOS ALUMNOS, LAS POSIBILIDADES QUE TIENEN PARA ACCEDER A LOS PROBLEMAS QUE SE PLANTEAN Y QUE TÁN SIGNIFICATIVOS SON PARA EL CONTEXTO EN QUE SE DESENVUELVEN.</a:t>
            </a:r>
          </a:p>
        </p:txBody>
      </p:sp>
    </p:spTree>
    <p:extLst>
      <p:ext uri="{BB962C8B-B14F-4D97-AF65-F5344CB8AC3E}">
        <p14:creationId xmlns="" xmlns:p14="http://schemas.microsoft.com/office/powerpoint/2010/main" val="244361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1000" contrast="-2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827584" y="260648"/>
            <a:ext cx="7488832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prstClr val="black"/>
                </a:solidFill>
              </a:rPr>
              <a:t>1.3  GENERAR AMBIENTES DE APRENDIZAJE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55165" y="1021483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>
                <a:solidFill>
                  <a:prstClr val="black"/>
                </a:solidFill>
              </a:rPr>
              <a:t>ESPACIO DE COMUNICACIÓN  Y LAS INTERACCIONES QUE  POSIBILITAN EL APRENDIZAJE.  </a:t>
            </a:r>
          </a:p>
        </p:txBody>
      </p:sp>
      <p:sp>
        <p:nvSpPr>
          <p:cNvPr id="6" name="5 Flecha abajo"/>
          <p:cNvSpPr/>
          <p:nvPr/>
        </p:nvSpPr>
        <p:spPr>
          <a:xfrm>
            <a:off x="3923928" y="722313"/>
            <a:ext cx="288032" cy="29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7" name="6 Flecha abajo"/>
          <p:cNvSpPr/>
          <p:nvPr/>
        </p:nvSpPr>
        <p:spPr>
          <a:xfrm>
            <a:off x="4002373" y="1833686"/>
            <a:ext cx="288032" cy="2991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55165" y="2132856"/>
            <a:ext cx="8277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>
                <a:solidFill>
                  <a:prstClr val="black"/>
                </a:solidFill>
              </a:rPr>
              <a:t>EL DOCENTE MEDIA SU ACTUACIÓN  PARA CONSTRUIRLOS Y DARLES  USO.</a:t>
            </a:r>
          </a:p>
        </p:txBody>
      </p:sp>
      <p:sp>
        <p:nvSpPr>
          <p:cNvPr id="9" name="8 Flecha abajo"/>
          <p:cNvSpPr/>
          <p:nvPr/>
        </p:nvSpPr>
        <p:spPr>
          <a:xfrm>
            <a:off x="3947622" y="3119873"/>
            <a:ext cx="296416" cy="3091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79512" y="3573016"/>
            <a:ext cx="87129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solidFill>
                  <a:prstClr val="black"/>
                </a:solidFill>
              </a:rPr>
              <a:t>EN SU CONSTRUCCIÓN DESTACAN</a:t>
            </a:r>
            <a:r>
              <a:rPr lang="es-MX" sz="2200" b="1" dirty="0" smtClean="0">
                <a:solidFill>
                  <a:prstClr val="black"/>
                </a:solidFill>
              </a:rPr>
              <a:t>:</a:t>
            </a:r>
          </a:p>
          <a:p>
            <a:endParaRPr lang="es-MX" sz="2200" b="1" dirty="0">
              <a:solidFill>
                <a:prstClr val="black"/>
              </a:solidFill>
            </a:endParaRPr>
          </a:p>
          <a:p>
            <a:r>
              <a:rPr lang="es-MX" sz="2200" b="1" dirty="0">
                <a:solidFill>
                  <a:prstClr val="black"/>
                </a:solidFill>
              </a:rPr>
              <a:t>        LA CLARIDAD RESPECTO A LOS APRENDIZAJES </a:t>
            </a:r>
            <a:r>
              <a:rPr lang="es-MX" sz="2200" b="1" dirty="0" smtClean="0">
                <a:solidFill>
                  <a:prstClr val="black"/>
                </a:solidFill>
              </a:rPr>
              <a:t>ESPERADOS</a:t>
            </a:r>
            <a:r>
              <a:rPr lang="es-MX" sz="2200" b="1" dirty="0">
                <a:solidFill>
                  <a:prstClr val="black"/>
                </a:solidFill>
              </a:rPr>
              <a:t>.</a:t>
            </a:r>
          </a:p>
          <a:p>
            <a:r>
              <a:rPr lang="es-MX" sz="2200" b="1" dirty="0">
                <a:solidFill>
                  <a:prstClr val="black"/>
                </a:solidFill>
              </a:rPr>
              <a:t>        EL RECONOCIMIENTO DE  ELEMENTOS DEL CONTEXTO.</a:t>
            </a:r>
          </a:p>
          <a:p>
            <a:r>
              <a:rPr lang="es-MX" sz="2200" b="1" dirty="0">
                <a:solidFill>
                  <a:prstClr val="black"/>
                </a:solidFill>
              </a:rPr>
              <a:t>        RELEVANCIA DE LOS MATERIALES EDUCATIVOS</a:t>
            </a:r>
          </a:p>
          <a:p>
            <a:r>
              <a:rPr lang="es-MX" sz="2200" b="1" dirty="0">
                <a:solidFill>
                  <a:prstClr val="black"/>
                </a:solidFill>
              </a:rPr>
              <a:t>        INTERACCIÓN ENTRE DOCENTE-ALUMNO.</a:t>
            </a:r>
          </a:p>
        </p:txBody>
      </p:sp>
      <p:sp>
        <p:nvSpPr>
          <p:cNvPr id="11" name="10 Flecha abajo"/>
          <p:cNvSpPr/>
          <p:nvPr/>
        </p:nvSpPr>
        <p:spPr>
          <a:xfrm>
            <a:off x="3854165" y="5737584"/>
            <a:ext cx="296416" cy="3091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137810" y="6108104"/>
            <a:ext cx="64363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>
                <a:solidFill>
                  <a:prstClr val="black"/>
                </a:solidFill>
              </a:rPr>
              <a:t>EL HOGAR COMO AMBIENTE DE APRENDIZAJE</a:t>
            </a:r>
          </a:p>
        </p:txBody>
      </p:sp>
    </p:spTree>
    <p:extLst>
      <p:ext uri="{BB962C8B-B14F-4D97-AF65-F5344CB8AC3E}">
        <p14:creationId xmlns="" xmlns:p14="http://schemas.microsoft.com/office/powerpoint/2010/main" val="120071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000"/>
                    </a14:imgEffect>
                    <a14:imgEffect>
                      <a14:brightnessContrast bright="7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46956" y="116632"/>
            <a:ext cx="84500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prstClr val="black"/>
                </a:solidFill>
              </a:rPr>
              <a:t>1.4 TRABAJAR EN COLABORACION PARA CONSTRUIR EL APRENDIZAJE</a:t>
            </a: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="" xmlns:p14="http://schemas.microsoft.com/office/powerpoint/2010/main" val="564801733"/>
              </p:ext>
            </p:extLst>
          </p:nvPr>
        </p:nvGraphicFramePr>
        <p:xfrm>
          <a:off x="323528" y="1070739"/>
          <a:ext cx="8820472" cy="5787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71" y="4546643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860" y="1170951"/>
            <a:ext cx="2244484" cy="1105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113" y="515352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0758">
            <a:off x="4892169" y="2010794"/>
            <a:ext cx="517525" cy="42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64287">
            <a:off x="2250396" y="4838538"/>
            <a:ext cx="517525" cy="41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7827">
            <a:off x="4694878" y="4381555"/>
            <a:ext cx="517525" cy="33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5055073" y="5043879"/>
            <a:ext cx="1389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>
                <a:solidFill>
                  <a:prstClr val="black"/>
                </a:solidFill>
              </a:rPr>
              <a:t>INTERCAMBIO DE RECURSOS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1398515" y="5567099"/>
            <a:ext cx="12531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>
                <a:solidFill>
                  <a:prstClr val="black"/>
                </a:solidFill>
              </a:rPr>
              <a:t>ENTORNO PRESENCIAL Y VIRTUALES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5652120" y="1484784"/>
            <a:ext cx="2253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solidFill>
                  <a:schemeClr val="bg1"/>
                </a:solidFill>
              </a:rPr>
              <a:t>RESPONSABILIDAD Y </a:t>
            </a:r>
            <a:r>
              <a:rPr lang="es-MX" sz="1200" dirty="0" smtClean="0">
                <a:solidFill>
                  <a:schemeClr val="bg1"/>
                </a:solidFill>
              </a:rPr>
              <a:t>CORRESPONSABILIDAD</a:t>
            </a:r>
            <a:endParaRPr lang="es-MX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18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30641366"/>
              </p:ext>
            </p:extLst>
          </p:nvPr>
        </p:nvGraphicFramePr>
        <p:xfrm>
          <a:off x="251520" y="260648"/>
          <a:ext cx="8640960" cy="6264696"/>
        </p:xfrm>
        <a:graphic>
          <a:graphicData uri="http://schemas.openxmlformats.org/presentationml/2006/ole">
            <p:oleObj spid="_x0000_s1040" name="Presentación" r:id="rId3" imgW="4066018" imgH="3049378" progId="PowerPoint.Show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7321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081" y="836712"/>
            <a:ext cx="4884167" cy="3154926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0" y="407707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 smtClean="0">
                <a:solidFill>
                  <a:prstClr val="black"/>
                </a:solidFill>
              </a:rPr>
              <a:t>1.6 </a:t>
            </a:r>
          </a:p>
          <a:p>
            <a:pPr algn="ctr"/>
            <a:endParaRPr lang="es-MX" sz="2400" dirty="0" smtClean="0">
              <a:solidFill>
                <a:prstClr val="black"/>
              </a:solidFill>
            </a:endParaRPr>
          </a:p>
          <a:p>
            <a:pPr algn="ctr"/>
            <a:r>
              <a:rPr lang="es-MX" sz="2400" dirty="0" smtClean="0">
                <a:solidFill>
                  <a:prstClr val="black"/>
                </a:solidFill>
              </a:rPr>
              <a:t>USAR MATERIALES EDUCATIVOS PARA FAVORECER EL APRENDIZAJE</a:t>
            </a:r>
            <a:endParaRPr lang="es-MX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48" y="1052736"/>
            <a:ext cx="4167025" cy="216024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924944"/>
            <a:ext cx="4824536" cy="2088232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259632" y="5445224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prstClr val="black"/>
                </a:solidFill>
              </a:rPr>
              <a:t>1.7 EVALUAR PARA APRENDER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72008" y="476672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 smtClean="0">
                <a:solidFill>
                  <a:prstClr val="black"/>
                </a:solidFill>
              </a:rPr>
              <a:t>1.8 FAVORECER LA INCLUSION PARA ATENDER A LA DIVERSIDAD</a:t>
            </a:r>
            <a:endParaRPr lang="es-MX" sz="2400" dirty="0">
              <a:solidFill>
                <a:prstClr val="black"/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060848"/>
            <a:ext cx="6447318" cy="3631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5"/>
            <a:ext cx="8136903" cy="1914937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s-MX" dirty="0" smtClean="0"/>
              <a:t>¿QUÉ DEBO SABER, SABER HACER Y SABER SER CON RELACIÓN A ESTE ACUERDO?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1394198" y="2852936"/>
            <a:ext cx="4330824" cy="792088"/>
          </a:xfrm>
        </p:spPr>
        <p:txBody>
          <a:bodyPr>
            <a:noAutofit/>
          </a:bodyPr>
          <a:lstStyle/>
          <a:p>
            <a:r>
              <a:rPr lang="es-MX" sz="4400" dirty="0" smtClean="0"/>
              <a:t>CONOCER</a:t>
            </a:r>
          </a:p>
          <a:p>
            <a:pPr marL="45720" indent="0">
              <a:buNone/>
            </a:pPr>
            <a:r>
              <a:rPr lang="es-MX" sz="4400" dirty="0" smtClean="0"/>
              <a:t>   </a:t>
            </a:r>
          </a:p>
          <a:p>
            <a:endParaRPr lang="es-MX" sz="4400" b="1" dirty="0"/>
          </a:p>
        </p:txBody>
      </p:sp>
      <p:sp>
        <p:nvSpPr>
          <p:cNvPr id="6" name="5 Rectángulo"/>
          <p:cNvSpPr/>
          <p:nvPr/>
        </p:nvSpPr>
        <p:spPr>
          <a:xfrm>
            <a:off x="899592" y="4619070"/>
            <a:ext cx="30200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es-MX" sz="4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ANALIZAR</a:t>
            </a:r>
          </a:p>
        </p:txBody>
      </p:sp>
      <p:sp>
        <p:nvSpPr>
          <p:cNvPr id="7" name="2 Marcador de contenido"/>
          <p:cNvSpPr txBox="1">
            <a:spLocks/>
          </p:cNvSpPr>
          <p:nvPr/>
        </p:nvSpPr>
        <p:spPr>
          <a:xfrm>
            <a:off x="4746581" y="5693639"/>
            <a:ext cx="4330824" cy="7560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4400" dirty="0" smtClean="0">
                <a:solidFill>
                  <a:srgbClr val="FF0000"/>
                </a:solidFill>
              </a:rPr>
              <a:t>APLICAR</a:t>
            </a:r>
            <a:endParaRPr lang="es-MX" sz="4400" dirty="0">
              <a:solidFill>
                <a:srgbClr val="FF0000"/>
              </a:solidFill>
            </a:endParaRPr>
          </a:p>
        </p:txBody>
      </p:sp>
      <p:sp>
        <p:nvSpPr>
          <p:cNvPr id="8" name="2 Marcador de contenido"/>
          <p:cNvSpPr txBox="1">
            <a:spLocks/>
          </p:cNvSpPr>
          <p:nvPr/>
        </p:nvSpPr>
        <p:spPr>
          <a:xfrm>
            <a:off x="4283968" y="3717032"/>
            <a:ext cx="4330824" cy="888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4400" dirty="0" smtClean="0"/>
              <a:t>APROPIARSE   </a:t>
            </a:r>
          </a:p>
          <a:p>
            <a:pPr marL="45720" indent="0">
              <a:buNone/>
            </a:pPr>
            <a:endParaRPr lang="es-MX" sz="4400" dirty="0"/>
          </a:p>
        </p:txBody>
      </p:sp>
    </p:spTree>
    <p:extLst>
      <p:ext uri="{BB962C8B-B14F-4D97-AF65-F5344CB8AC3E}">
        <p14:creationId xmlns="" xmlns:p14="http://schemas.microsoft.com/office/powerpoint/2010/main" val="252032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" y="-38472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91016" y="332656"/>
            <a:ext cx="7941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solidFill>
                  <a:prstClr val="black"/>
                </a:solidFill>
              </a:rPr>
              <a:t>1.9 INCORPORAR TEMAS DE RELEVANCIA SOCIAL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213556"/>
            <a:ext cx="22860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80" y="3843010"/>
            <a:ext cx="396044" cy="561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Rectángulo"/>
          <p:cNvSpPr/>
          <p:nvPr/>
        </p:nvSpPr>
        <p:spPr>
          <a:xfrm>
            <a:off x="3259682" y="1215916"/>
            <a:ext cx="55607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RETOS DE UNA SOCIEDAD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83568" y="1736394"/>
            <a:ext cx="8208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MX" sz="1200" dirty="0">
                <a:solidFill>
                  <a:prstClr val="black"/>
                </a:solidFill>
              </a:rPr>
              <a:t>FAVORECEN </a:t>
            </a:r>
            <a:r>
              <a:rPr lang="es-MX" sz="1200" dirty="0" smtClean="0">
                <a:solidFill>
                  <a:prstClr val="black"/>
                </a:solidFill>
              </a:rPr>
              <a:t>APRENDIZAJES </a:t>
            </a:r>
            <a:r>
              <a:rPr lang="es-MX" sz="1200" dirty="0">
                <a:solidFill>
                  <a:prstClr val="black"/>
                </a:solidFill>
              </a:rPr>
              <a:t>RELACIONADOS CON VALORES Y ACTITUDES SIN DEJAR DE LADO CONOCIMIENTOS Y HABILIDADES</a:t>
            </a:r>
            <a:r>
              <a:rPr lang="es-MX" dirty="0">
                <a:solidFill>
                  <a:prstClr val="black"/>
                </a:solidFill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MX" sz="1200" dirty="0">
                <a:solidFill>
                  <a:prstClr val="black"/>
                </a:solidFill>
              </a:rPr>
              <a:t>REQUIERE QUE TODOS SUS INTEGRANTES ACTUEN CON RESPONSABILIDAD ANTE EL MEDIO NATURAL Y SOCIAL, </a:t>
            </a:r>
            <a:r>
              <a:rPr lang="es-MX" sz="1200" dirty="0" smtClean="0">
                <a:solidFill>
                  <a:prstClr val="black"/>
                </a:solidFill>
              </a:rPr>
              <a:t>LA VIDA </a:t>
            </a:r>
            <a:r>
              <a:rPr lang="es-MX" sz="1200" dirty="0">
                <a:solidFill>
                  <a:prstClr val="black"/>
                </a:solidFill>
              </a:rPr>
              <a:t>Y LA </a:t>
            </a:r>
            <a:r>
              <a:rPr lang="es-MX" sz="1200" dirty="0" smtClean="0">
                <a:solidFill>
                  <a:prstClr val="black"/>
                </a:solidFill>
              </a:rPr>
              <a:t>SALUD, </a:t>
            </a:r>
            <a:r>
              <a:rPr lang="es-MX" sz="1200" dirty="0">
                <a:solidFill>
                  <a:prstClr val="black"/>
                </a:solidFill>
              </a:rPr>
              <a:t>Y  LA DIVERSIDAD  SOCIAL, CULTURAL Y LINGÜÍSTICA.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MX" sz="1200" dirty="0">
                <a:solidFill>
                  <a:prstClr val="black"/>
                </a:solidFill>
              </a:rPr>
              <a:t>CONTRUBUYEN A LA FORMACIÓN CRITICA, RESPONSABLE Y PARTICIPATIVA DE LOS ESTUDIANTES EN LA SOCIEDAD.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043608" y="3429000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ATENCIÓN A LA DIVERSIDAD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583688" y="3903091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LA EQUIDAD DE GENERO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2323578" y="5166047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LA EDUCACIÓN PARA LA SALUD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6588224" y="4164701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EDUCACIÓN AMBIENTAL </a:t>
            </a:r>
            <a:r>
              <a:rPr lang="es-MX" sz="11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PARA LA SUSTENTABILIDAD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691231" y="5166047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EDUCACION DEL CONSUMIDOR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437204" y="4564745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EDUCACIÓN SEXUAL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2994845" y="6041945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EDUCACION FINANCIERA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6444208" y="5042356"/>
            <a:ext cx="18722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PREVENCIÓN DE LA VIOLENCIA ESCOLAR- BULLYING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5437266" y="5820338"/>
            <a:ext cx="18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EDUCACION PARA LA PAZ Y </a:t>
            </a:r>
            <a:r>
              <a:rPr lang="es-MX" sz="11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LOS DERECHOS HUMANOS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1043608" y="5904977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prstClr val="black"/>
                </a:solidFill>
              </a:rPr>
              <a:t>EDUCACION VIAL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6012160" y="3390528"/>
            <a:ext cx="18722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EDUCACION EN VALORES Y CIUDADANIA</a:t>
            </a:r>
            <a:r>
              <a:rPr lang="es-MX" sz="1100" dirty="0">
                <a:solidFill>
                  <a:prstClr val="black"/>
                </a:solidFill>
              </a:rPr>
              <a:t> (FORMACIÓN</a:t>
            </a:r>
            <a:r>
              <a:rPr lang="es-MX" sz="11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 </a:t>
            </a:r>
            <a:r>
              <a:rPr lang="es-MX" sz="1100" dirty="0">
                <a:solidFill>
                  <a:prstClr val="black"/>
                </a:solidFill>
              </a:rPr>
              <a:t>CIVICA Y ETICA)</a:t>
            </a:r>
          </a:p>
        </p:txBody>
      </p:sp>
    </p:spTree>
    <p:extLst>
      <p:ext uri="{BB962C8B-B14F-4D97-AF65-F5344CB8AC3E}">
        <p14:creationId xmlns="" xmlns:p14="http://schemas.microsoft.com/office/powerpoint/2010/main" val="195323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996952"/>
            <a:ext cx="2448271" cy="2923887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37730" y="260648"/>
            <a:ext cx="8282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prstClr val="black"/>
                </a:solidFill>
              </a:rPr>
              <a:t>1.10 RENOVAR EL PACTO ENTRE EL ESTUDIANTE , EL DOCENTE, LA FAMILIA Y LA ESCUELA</a:t>
            </a:r>
          </a:p>
        </p:txBody>
      </p:sp>
      <p:sp>
        <p:nvSpPr>
          <p:cNvPr id="4" name="3 Rectángulo"/>
          <p:cNvSpPr/>
          <p:nvPr/>
        </p:nvSpPr>
        <p:spPr>
          <a:xfrm>
            <a:off x="683568" y="1296023"/>
            <a:ext cx="808727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1600" b="1" dirty="0" smtClean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ES" sz="1600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PROMOVER NORMAS QUE REGULEN LA CONVIVENCIA DIARIA, ESTABLEZCAN VINCULOS  ENTRE DERECHOS Y LAS RESPONSABILIDADES , Y DELIMITEN EL EJERCICIO DEL PODER Y DE LA AUTORIDAD EN LA ESCUELA CON LA PARTICIPACIÓN DE LA FAMILIA.</a:t>
            </a:r>
          </a:p>
        </p:txBody>
      </p:sp>
      <p:sp>
        <p:nvSpPr>
          <p:cNvPr id="5" name="4 Flecha abajo"/>
          <p:cNvSpPr/>
          <p:nvPr/>
        </p:nvSpPr>
        <p:spPr>
          <a:xfrm>
            <a:off x="4218721" y="2127020"/>
            <a:ext cx="515243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-108520" y="2622251"/>
            <a:ext cx="68457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 CONVIERTEN EN UN COMPROMISO COMPARTIDO Y SE INCREMENTA LA POSIBILIDAD DE QUE SE RESPETEN, PERMITIENDO FORTALECER SU AUTOESTIMA, SU AUTORREGULACIÓN Y SU AUTONOMIA. </a:t>
            </a:r>
          </a:p>
        </p:txBody>
      </p:sp>
      <p:sp>
        <p:nvSpPr>
          <p:cNvPr id="7" name="6 Flecha abajo"/>
          <p:cNvSpPr/>
          <p:nvPr/>
        </p:nvSpPr>
        <p:spPr>
          <a:xfrm>
            <a:off x="4241593" y="3891991"/>
            <a:ext cx="515243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5536" y="4305290"/>
            <a:ext cx="59843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REVISEN PERIODICAMENTE</a:t>
            </a:r>
          </a:p>
        </p:txBody>
      </p:sp>
      <p:sp>
        <p:nvSpPr>
          <p:cNvPr id="9" name="8 Flecha abajo"/>
          <p:cNvSpPr/>
          <p:nvPr/>
        </p:nvSpPr>
        <p:spPr>
          <a:xfrm>
            <a:off x="4241593" y="4869160"/>
            <a:ext cx="515243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5496" y="5382230"/>
            <a:ext cx="639404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1600" b="1" dirty="0">
                <a:ln w="11430"/>
                <a:solidFill>
                  <a:srgbClr val="9BBB59">
                    <a:lumMod val="75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ES NECESARIO QUE SE APLIQUEN A TODOS, QUE EL ACATAMIENTO DE LA NORMA SEA UNA CONDICIÓN PARA EL RESPETO Y CUMPLIMIENTO DE LAS RESPONSABILIDADES PERSONALES Y NO COMO UN ACTO IMPUESTO AUTORITARIAMENTE.</a:t>
            </a:r>
          </a:p>
        </p:txBody>
      </p:sp>
    </p:spTree>
    <p:extLst>
      <p:ext uri="{BB962C8B-B14F-4D97-AF65-F5344CB8AC3E}">
        <p14:creationId xmlns="" xmlns:p14="http://schemas.microsoft.com/office/powerpoint/2010/main" val="34426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187624" y="476672"/>
            <a:ext cx="6760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prstClr val="black"/>
                </a:solidFill>
              </a:rPr>
              <a:t>1.11   REORIENTAR EL LIDERAZGO</a:t>
            </a: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="" xmlns:p14="http://schemas.microsoft.com/office/powerpoint/2010/main" val="1394020959"/>
              </p:ext>
            </p:extLst>
          </p:nvPr>
        </p:nvGraphicFramePr>
        <p:xfrm>
          <a:off x="323528" y="1196752"/>
          <a:ext cx="8568952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311445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8960"/>
            <a:ext cx="1800200" cy="3359747"/>
          </a:xfrm>
          <a:prstGeom prst="rect">
            <a:avLst/>
          </a:prstGeom>
        </p:spPr>
      </p:pic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4138129958"/>
              </p:ext>
            </p:extLst>
          </p:nvPr>
        </p:nvGraphicFramePr>
        <p:xfrm>
          <a:off x="683568" y="404664"/>
          <a:ext cx="8460432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407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Ceron\Mis documentos\presentaciones pp\imagenes\actitudes\pathwa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0960" cy="6516191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5715000"/>
            <a:ext cx="8316416" cy="882352"/>
          </a:xfrm>
        </p:spPr>
        <p:txBody>
          <a:bodyPr/>
          <a:lstStyle/>
          <a:p>
            <a:r>
              <a:rPr lang="es-MX" sz="4000" b="1" dirty="0" smtClean="0"/>
              <a:t>COMPETENCIAS PARA LA</a:t>
            </a:r>
            <a:r>
              <a:rPr lang="es-MX" b="1" dirty="0" smtClean="0"/>
              <a:t> VIDA</a:t>
            </a:r>
            <a:endParaRPr lang="es-MX" b="1" dirty="0"/>
          </a:p>
        </p:txBody>
      </p:sp>
    </p:spTree>
    <p:extLst>
      <p:ext uri="{BB962C8B-B14F-4D97-AF65-F5344CB8AC3E}">
        <p14:creationId xmlns="" xmlns:p14="http://schemas.microsoft.com/office/powerpoint/2010/main" val="17578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611560" y="1772816"/>
            <a:ext cx="8532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MX" b="1" dirty="0" smtClean="0"/>
              <a:t>                   </a:t>
            </a:r>
            <a:r>
              <a:rPr lang="es-MX" b="1" u="sng" dirty="0" smtClean="0"/>
              <a:t>Competencias para la vida</a:t>
            </a:r>
          </a:p>
          <a:p>
            <a:pPr marL="514350" indent="-514350"/>
            <a:endParaRPr lang="es-MX" dirty="0" smtClean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r>
              <a:rPr lang="es-MX" dirty="0" smtClean="0"/>
              <a:t>Movilización de conocimientos, actitudes,  habilidades y valores de manera</a:t>
            </a:r>
          </a:p>
          <a:p>
            <a:pPr marL="514350" indent="-514350"/>
            <a:r>
              <a:rPr lang="es-MX" dirty="0" smtClean="0"/>
              <a:t> </a:t>
            </a:r>
          </a:p>
          <a:p>
            <a:pPr marL="514350" indent="-514350"/>
            <a:r>
              <a:rPr lang="es-MX" dirty="0"/>
              <a:t>i</a:t>
            </a:r>
            <a:r>
              <a:rPr lang="es-MX" dirty="0" smtClean="0"/>
              <a:t>ntegrada  para  la resolución  de problemas .</a:t>
            </a:r>
            <a:endParaRPr lang="es-MX" dirty="0"/>
          </a:p>
        </p:txBody>
      </p:sp>
      <p:pic>
        <p:nvPicPr>
          <p:cNvPr id="2050" name="Picture 2" descr="C:\Documents and Settings\Enrique Ceron\Mis documentos\presentaciones pp\imagenes\actitudes\integr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789040"/>
            <a:ext cx="2605405" cy="2442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827584" y="620688"/>
            <a:ext cx="3013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u="sng" dirty="0" smtClean="0"/>
              <a:t>Competencias para la vida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539552" y="2060848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dirty="0" smtClean="0"/>
              <a:t> </a:t>
            </a:r>
            <a:r>
              <a:rPr lang="es-MX" b="1" dirty="0" smtClean="0"/>
              <a:t>Competencias para el manejo de situaciones:</a:t>
            </a:r>
          </a:p>
          <a:p>
            <a:endParaRPr lang="es-MX" dirty="0"/>
          </a:p>
          <a:p>
            <a:r>
              <a:rPr lang="es-MX" dirty="0" smtClean="0"/>
              <a:t>Tomar riesgos.                                                               Administrar el tiempo.</a:t>
            </a:r>
          </a:p>
          <a:p>
            <a:endParaRPr lang="es-MX" dirty="0"/>
          </a:p>
          <a:p>
            <a:r>
              <a:rPr lang="es-MX" dirty="0" smtClean="0"/>
              <a:t>Toma de decisiones.                                                      Responsabilidad. 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504056" y="4005064"/>
            <a:ext cx="8748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dirty="0" smtClean="0"/>
              <a:t> </a:t>
            </a:r>
            <a:r>
              <a:rPr lang="es-MX" b="1" dirty="0" smtClean="0"/>
              <a:t>Competencias para la convivencia:</a:t>
            </a:r>
          </a:p>
          <a:p>
            <a:pPr>
              <a:buFont typeface="Arial" pitchFamily="34" charset="0"/>
              <a:buChar char="•"/>
            </a:pPr>
            <a:endParaRPr lang="es-MX" dirty="0"/>
          </a:p>
          <a:p>
            <a:r>
              <a:rPr lang="es-MX" dirty="0" smtClean="0"/>
              <a:t>Empatía.                                                                              Asertividad.</a:t>
            </a:r>
          </a:p>
          <a:p>
            <a:endParaRPr lang="es-MX" dirty="0"/>
          </a:p>
          <a:p>
            <a:r>
              <a:rPr lang="es-MX" dirty="0" smtClean="0"/>
              <a:t>Colaboración.                     </a:t>
            </a:r>
          </a:p>
          <a:p>
            <a:endParaRPr lang="es-MX" dirty="0"/>
          </a:p>
          <a:p>
            <a:r>
              <a:rPr lang="es-MX" dirty="0" smtClean="0"/>
              <a:t>Valoración de la diversidad social, cultural y lingüística.                                                                                      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683568" y="1268760"/>
            <a:ext cx="3013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u="sng" dirty="0" smtClean="0"/>
              <a:t>Competencias para la vida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539552" y="198884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dirty="0" smtClean="0"/>
              <a:t> </a:t>
            </a:r>
            <a:r>
              <a:rPr lang="es-MX" b="1" dirty="0" smtClean="0"/>
              <a:t>Competencias para la vida en sociedad:</a:t>
            </a:r>
          </a:p>
          <a:p>
            <a:endParaRPr lang="es-MX" dirty="0"/>
          </a:p>
          <a:p>
            <a:r>
              <a:rPr lang="es-MX" dirty="0" smtClean="0"/>
              <a:t>Actuar con juicio crítico frente a los valores y las normas sociales. </a:t>
            </a:r>
          </a:p>
          <a:p>
            <a:endParaRPr lang="es-MX" dirty="0"/>
          </a:p>
          <a:p>
            <a:r>
              <a:rPr lang="es-MX" dirty="0" smtClean="0"/>
              <a:t>Proceder en favor de la democracia, la libertad, la paz, el respeto a la legalidad y a los</a:t>
            </a:r>
          </a:p>
          <a:p>
            <a:r>
              <a:rPr lang="es-MX" dirty="0" smtClean="0"/>
              <a:t>derechos humanos.</a:t>
            </a:r>
            <a:endParaRPr lang="es-MX" dirty="0"/>
          </a:p>
        </p:txBody>
      </p:sp>
      <p:sp>
        <p:nvSpPr>
          <p:cNvPr id="9" name="8 Rectángulo"/>
          <p:cNvSpPr/>
          <p:nvPr/>
        </p:nvSpPr>
        <p:spPr>
          <a:xfrm>
            <a:off x="3131840" y="4149080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Identificar un problema</a:t>
            </a:r>
            <a:endParaRPr lang="es-MX" dirty="0"/>
          </a:p>
        </p:txBody>
      </p:sp>
      <p:sp>
        <p:nvSpPr>
          <p:cNvPr id="10" name="9 Rectángulo"/>
          <p:cNvSpPr/>
          <p:nvPr/>
        </p:nvSpPr>
        <p:spPr>
          <a:xfrm>
            <a:off x="1547664" y="4725144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MX" dirty="0"/>
              <a:t>P</a:t>
            </a:r>
            <a:r>
              <a:rPr lang="es-MX" dirty="0" smtClean="0"/>
              <a:t>oner en práctica los conocimientos pertinentes  para resolverlo.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1547664" y="5013176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es-MX" dirty="0" smtClean="0"/>
          </a:p>
          <a:p>
            <a:pPr marL="514350" indent="-514350"/>
            <a:r>
              <a:rPr lang="es-MX" dirty="0" smtClean="0"/>
              <a:t>Reestructurar los conocimientos previos en función de la situación. 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2267744" y="5949280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MX" dirty="0" smtClean="0"/>
              <a:t>Darse cuenta de lo que hace falta  y construirlo.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19150998"/>
              </p:ext>
            </p:extLst>
          </p:nvPr>
        </p:nvGraphicFramePr>
        <p:xfrm>
          <a:off x="179512" y="404664"/>
          <a:ext cx="8640960" cy="576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3960440"/>
                <a:gridCol w="29523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COMPETENCIA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2009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/>
                        <a:t>2011</a:t>
                      </a:r>
                      <a:endParaRPr lang="es-MX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PARA EL APRENDIZAJE PERMANENTE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Implican la posibilidad de aprender,</a:t>
                      </a:r>
                    </a:p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asumir y dirigir el propio  aprendizaje a lo largo  de la vida, de integrarse a  la cultura escrita, así como de movilizar los diversos  saberes culturales, lingüísticos,  sociales, científicos y tecnológicos para comprender la realidad.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su desarrollo se requiere: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habilidad  lectora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integrarse a la cultura escrita,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comunicarse en más de una lengua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habilidades digitales y aprender a aprender.</a:t>
                      </a:r>
                      <a:endParaRPr lang="es-MX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PARA EL MANEJO DE LA INFORMACIÓN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 relacionan con la búsqueda,</a:t>
                      </a:r>
                    </a:p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identificación, evaluación, selección y sistematización de información; el  pensar, reflexionar, argumentar  y expresar juicios críticos; analizar, sintetizar,  utilizar y compartir información; el conocimiento y manejo de distintas lógicas  de construcción del conocimiento en diversas disciplinas y en los distintos  ámbitos culturales.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 desarrollo requiere: identificar  lo que se necesita saber; aprender a buscar; identificar, evaluar, seleccionar, organizar  y sistematizar información;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apropiarse de la información de manera crítica,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utilizar y compartir información con sentido ético.</a:t>
                      </a:r>
                      <a:endParaRPr lang="es-MX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3319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3976640"/>
              </p:ext>
            </p:extLst>
          </p:nvPr>
        </p:nvGraphicFramePr>
        <p:xfrm>
          <a:off x="323528" y="116632"/>
          <a:ext cx="8496944" cy="652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4176464"/>
                <a:gridCol w="2808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COMPETENCIA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2009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2011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4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PARA EL MANEJO DE SITUACIONES</a:t>
                      </a:r>
                      <a:endParaRPr lang="es-MX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Son aquellas  vinculadas con la posibilidad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 organizar y diseñar proyectos de vida, considerando diversos aspectos, como los históricos, sociales, políticos, culturales, geográficos, ambientales, económicos, académicos y afectivos, y de tener iniciativa para llevarlos a cabo, administrar el tiempo, propiciar cambios y afrontar los que se presenten; tomar decisiones y asumir sus consecuencias, enfrentar el riesgo y la incertidumbre, plantear y llevar a buen término procedimientos o alternativas para la  resolución de problemas, y manejar el fracaso y la desilusión.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su desarrollo se requiere: enfrentar</a:t>
                      </a:r>
                    </a:p>
                    <a:p>
                      <a:r>
                        <a:rPr lang="es-MX" sz="1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 riesgo, la incertidumbre, plantear y llevar a buen término procedimientos;</a:t>
                      </a:r>
                    </a:p>
                    <a:p>
                      <a:r>
                        <a:rPr lang="es-MX" sz="1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administrar el tiempo, propiciar cambios y afrontar los que se presenten; tomar</a:t>
                      </a:r>
                    </a:p>
                    <a:p>
                      <a:r>
                        <a:rPr lang="es-MX" sz="14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decisiones y asumir sus consecuencias; manejar el fracaso, la frustración y la desilusión;  actuar con autonomía en el diseño y desarrollo de proyectos de vida.</a:t>
                      </a:r>
                      <a:endParaRPr lang="es-MX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4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PARA LA CONVIVENCIA</a:t>
                      </a:r>
                      <a:endParaRPr lang="es-MX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Implican relacionarse armónicamente con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otros y con la naturaleza; comunicarse con eficacia; trabajar en equipo; tomar acuerdos y negociar con otros; crecer con los demás; manejar armónicamente  las relaciones personales y emocionales; desarrollar la identidad personal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 social; reconocer y valorar los elementos de la diversidad étnica, cultural y  lingüística que caracterizan a nuestro país, sensibilizándose y sintiéndose parte de ella a partir de reconocer las tradiciones de su comunidad, sus cambios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personales y del mundo.</a:t>
                      </a:r>
                      <a:endParaRPr lang="es-MX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 desarrollo requiere: empatía, relacionarse armónicamente con otros y la naturaleza; </a:t>
                      </a:r>
                      <a:r>
                        <a:rPr lang="es-MX" sz="14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ser asertivo</a:t>
                      </a:r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s-MX" sz="14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trabajar de manera colaborativa</a:t>
                      </a:r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tomar acuerdos y negociar con otros; crecer con los demás; reconocer y  valorar la diversidad social, cultural y lingüística.</a:t>
                      </a:r>
                      <a:endParaRPr lang="es-MX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926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552" y="79858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solidFill>
                  <a:prstClr val="black"/>
                </a:solidFill>
              </a:rPr>
              <a:t>CONTENIDO</a:t>
            </a:r>
            <a:endParaRPr lang="es-MX" dirty="0">
              <a:solidFill>
                <a:prstClr val="black"/>
              </a:solidFill>
            </a:endParaRPr>
          </a:p>
          <a:p>
            <a:endParaRPr lang="es-MX" sz="1400" dirty="0">
              <a:solidFill>
                <a:prstClr val="black"/>
              </a:solidFill>
            </a:endParaRPr>
          </a:p>
          <a:p>
            <a:r>
              <a:rPr lang="es-MX" sz="1400" dirty="0" smtClean="0">
                <a:solidFill>
                  <a:prstClr val="black"/>
                </a:solidFill>
              </a:rPr>
              <a:t>Considerandos</a:t>
            </a:r>
          </a:p>
          <a:p>
            <a:endParaRPr lang="es-MX" sz="1400" dirty="0" smtClean="0">
              <a:solidFill>
                <a:prstClr val="black"/>
              </a:solidFill>
            </a:endParaRPr>
          </a:p>
          <a:p>
            <a:r>
              <a:rPr lang="es-MX" sz="1400" dirty="0" smtClean="0">
                <a:solidFill>
                  <a:prstClr val="black"/>
                </a:solidFill>
              </a:rPr>
              <a:t>ARTÍCULO PRIMERO</a:t>
            </a:r>
          </a:p>
          <a:p>
            <a:endParaRPr lang="es-MX" sz="1400" dirty="0">
              <a:solidFill>
                <a:prstClr val="black"/>
              </a:solidFill>
            </a:endParaRPr>
          </a:p>
          <a:p>
            <a:r>
              <a:rPr lang="es-MX" sz="1400" b="1" dirty="0" smtClean="0">
                <a:solidFill>
                  <a:prstClr val="black"/>
                </a:solidFill>
              </a:rPr>
              <a:t>LA REFORMA INTEGRAL DE LA EDUCACIÓN BÁSICA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Antecedentes</a:t>
            </a:r>
            <a:endParaRPr lang="es-MX" sz="1400" dirty="0">
              <a:solidFill>
                <a:prstClr val="black"/>
              </a:solidFill>
            </a:endParaRP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El </a:t>
            </a:r>
            <a:r>
              <a:rPr lang="es-MX" sz="1400" dirty="0">
                <a:solidFill>
                  <a:prstClr val="black"/>
                </a:solidFill>
              </a:rPr>
              <a:t>Acuerdo nacional para la modernización de la educación </a:t>
            </a:r>
            <a:r>
              <a:rPr lang="es-MX" sz="1400" dirty="0" smtClean="0">
                <a:solidFill>
                  <a:prstClr val="black"/>
                </a:solidFill>
              </a:rPr>
              <a:t>básica como </a:t>
            </a:r>
            <a:r>
              <a:rPr lang="es-MX" sz="1400" dirty="0">
                <a:solidFill>
                  <a:prstClr val="black"/>
                </a:solidFill>
              </a:rPr>
              <a:t>referente para el cambio de la educación y el Sistema Educativo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El </a:t>
            </a:r>
            <a:r>
              <a:rPr lang="es-MX" sz="1400" dirty="0">
                <a:solidFill>
                  <a:prstClr val="black"/>
                </a:solidFill>
              </a:rPr>
              <a:t>Compromiso social por la calidad de la Educación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La </a:t>
            </a:r>
            <a:r>
              <a:rPr lang="es-MX" sz="1400" dirty="0">
                <a:solidFill>
                  <a:prstClr val="black"/>
                </a:solidFill>
              </a:rPr>
              <a:t>Alianza por la Calidad de la Educación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Proceso </a:t>
            </a:r>
            <a:r>
              <a:rPr lang="es-MX" sz="1400" dirty="0">
                <a:solidFill>
                  <a:prstClr val="black"/>
                </a:solidFill>
              </a:rPr>
              <a:t>de elaboración del currículo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539552" y="3272204"/>
            <a:ext cx="51125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prstClr val="black"/>
                </a:solidFill>
              </a:rPr>
              <a:t>ARTÍCULO </a:t>
            </a:r>
            <a:r>
              <a:rPr lang="es-MX" sz="1400" dirty="0" smtClean="0">
                <a:solidFill>
                  <a:prstClr val="black"/>
                </a:solidFill>
              </a:rPr>
              <a:t>SEGUNDO</a:t>
            </a:r>
          </a:p>
          <a:p>
            <a:endParaRPr lang="es-MX" sz="1400" b="1" dirty="0">
              <a:solidFill>
                <a:prstClr val="black"/>
              </a:solidFill>
            </a:endParaRPr>
          </a:p>
          <a:p>
            <a:r>
              <a:rPr lang="es-MX" sz="1400" b="1" dirty="0">
                <a:solidFill>
                  <a:prstClr val="black"/>
                </a:solidFill>
              </a:rPr>
              <a:t>PLAN DE ESTUDIOS 2011. EDUCACIÓN BÁSICA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>
                <a:solidFill>
                  <a:prstClr val="black"/>
                </a:solidFill>
              </a:rPr>
              <a:t>Principios pedagógicos que sustentan el plan de estudios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>
                <a:solidFill>
                  <a:prstClr val="black"/>
                </a:solidFill>
              </a:rPr>
              <a:t> Competencias para la vida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>
                <a:solidFill>
                  <a:prstClr val="black"/>
                </a:solidFill>
              </a:rPr>
              <a:t> Perfil de egreso de la educación básica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>
                <a:solidFill>
                  <a:prstClr val="black"/>
                </a:solidFill>
              </a:rPr>
              <a:t>Mapa curricular de la educación </a:t>
            </a:r>
            <a:r>
              <a:rPr lang="es-MX" sz="1400" dirty="0" smtClean="0">
                <a:solidFill>
                  <a:prstClr val="black"/>
                </a:solidFill>
              </a:rPr>
              <a:t>básica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Estándares curriculares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Campos de formación para la educación básica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smtClean="0">
                <a:solidFill>
                  <a:prstClr val="black"/>
                </a:solidFill>
              </a:rPr>
              <a:t>Diversificación y contextualización curricular</a:t>
            </a:r>
            <a:r>
              <a:rPr lang="es-MX" sz="1400" dirty="0" smtClean="0">
                <a:solidFill>
                  <a:prstClr val="black"/>
                </a:solidFill>
              </a:rPr>
              <a:t>:        Marcos </a:t>
            </a:r>
            <a:r>
              <a:rPr lang="es-MX" sz="1400" dirty="0" smtClean="0">
                <a:solidFill>
                  <a:prstClr val="black"/>
                </a:solidFill>
              </a:rPr>
              <a:t>Curriculares para la educación </a:t>
            </a:r>
            <a:r>
              <a:rPr lang="es-MX" sz="1400" dirty="0" smtClean="0">
                <a:solidFill>
                  <a:prstClr val="black"/>
                </a:solidFill>
              </a:rPr>
              <a:t>indígena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Parámetros Curriculares para la educación indígena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Gestión </a:t>
            </a:r>
            <a:r>
              <a:rPr lang="es-MX" sz="1400" dirty="0" smtClean="0">
                <a:solidFill>
                  <a:prstClr val="black"/>
                </a:solidFill>
              </a:rPr>
              <a:t>para el desarrollo de Habilidades </a:t>
            </a:r>
            <a:r>
              <a:rPr lang="es-MX" sz="1400" dirty="0" smtClean="0">
                <a:solidFill>
                  <a:prstClr val="black"/>
                </a:solidFill>
              </a:rPr>
              <a:t>Digitales</a:t>
            </a:r>
            <a:endParaRPr lang="es-MX" sz="1400" dirty="0" smtClean="0">
              <a:solidFill>
                <a:prstClr val="black"/>
              </a:solidFill>
            </a:endParaRP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La gestión educativa y de los </a:t>
            </a:r>
            <a:r>
              <a:rPr lang="es-MX" sz="1400" dirty="0" smtClean="0">
                <a:solidFill>
                  <a:prstClr val="black"/>
                </a:solidFill>
              </a:rPr>
              <a:t>aprendizajes</a:t>
            </a:r>
          </a:p>
          <a:p>
            <a:pPr marL="400050" indent="-400050">
              <a:buFont typeface="+mj-lt"/>
              <a:buAutoNum type="romanUcPeriod"/>
            </a:pPr>
            <a:r>
              <a:rPr lang="es-MX" sz="1400" dirty="0" smtClean="0">
                <a:solidFill>
                  <a:prstClr val="black"/>
                </a:solidFill>
              </a:rPr>
              <a:t>Estándares </a:t>
            </a:r>
            <a:r>
              <a:rPr lang="es-MX" sz="1400" dirty="0">
                <a:solidFill>
                  <a:prstClr val="black"/>
                </a:solidFill>
              </a:rPr>
              <a:t>curriculares y Aprendizajes </a:t>
            </a:r>
            <a:r>
              <a:rPr lang="es-MX" sz="1400" dirty="0" smtClean="0">
                <a:solidFill>
                  <a:prstClr val="black"/>
                </a:solidFill>
              </a:rPr>
              <a:t>esperados</a:t>
            </a:r>
            <a:endParaRPr lang="es-MX" sz="1400" dirty="0">
              <a:solidFill>
                <a:prstClr val="black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868144" y="5373216"/>
            <a:ext cx="28083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>
                <a:solidFill>
                  <a:prstClr val="black"/>
                </a:solidFill>
              </a:rPr>
              <a:t>ARTÍCULOS</a:t>
            </a:r>
          </a:p>
          <a:p>
            <a:pPr algn="ctr"/>
            <a:r>
              <a:rPr lang="es-MX" sz="1400" dirty="0">
                <a:solidFill>
                  <a:prstClr val="black"/>
                </a:solidFill>
              </a:rPr>
              <a:t> TERCERO A DÉCIMO PRIMERO</a:t>
            </a:r>
          </a:p>
          <a:p>
            <a:pPr algn="ctr"/>
            <a:r>
              <a:rPr lang="es-MX" sz="1400" dirty="0">
                <a:solidFill>
                  <a:prstClr val="black"/>
                </a:solidFill>
              </a:rPr>
              <a:t>TRANSITORIOS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568" y="548680"/>
            <a:ext cx="3636912" cy="403244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perspectiveContrastingLeftFacing"/>
            <a:lightRig rig="threePt" dir="t"/>
          </a:scene3d>
          <a:sp3d prstMaterial="dkEdge"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442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83523"/>
              </p:ext>
            </p:extLst>
          </p:nvPr>
        </p:nvGraphicFramePr>
        <p:xfrm>
          <a:off x="395536" y="188640"/>
          <a:ext cx="8496944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3816424"/>
                <a:gridCol w="31683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COMPETENCIA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2009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/>
                        <a:t>2011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4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PARA LA VIDA EN SOCIEDAD</a:t>
                      </a:r>
                      <a:r>
                        <a:rPr lang="es-MX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MX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 refieren a la capacidad para decidir y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actuar con juicio crítico frente a los valores y las normas sociales y culturales; proceder a favor de la democracia, la libertad, la paz, el respeto a la legalidad y a los derechos humanos; participar tomando en cuenta las implicaciones sociales del uso de la tecnología</a:t>
                      </a:r>
                      <a:r>
                        <a:rPr lang="es-MX" sz="14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; participar, gestionar y desarrollar actividades  que promuevan el desarrollo de las localidades, regiones, el país y el mundo; </a:t>
                      </a:r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actuar con respeto ante la diversidad sociocultural; combatir la discriminación y el racismo, y manifestar una conciencia de pertenencia a su cultura, a su país  y  al mundo.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su desarrollo se requiere: decidir y</a:t>
                      </a:r>
                    </a:p>
                    <a:p>
                      <a:r>
                        <a:rPr lang="es-MX" sz="14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actuar con juicio crítico frente a los valores y las normas sociales y culturales; proceder  a favor de la democracia, la libertad, la paz, el respeto a la legalidad y a los  39  derechos humanos; participar tomando en cuenta las implicaciones sociales del uso de la tecnología; combatir la discriminación y el racismo, y conciencia de pertenencia  a su cultura, a su país y al mundo.</a:t>
                      </a:r>
                      <a:endParaRPr lang="es-MX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101" name="Picture 5" descr="C:\Documents and Settings\Administrador\Configuración local\Archivos temporales de Internet\Content.IE5\TCUTTGD0\MP90030896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30592"/>
            <a:ext cx="3657600" cy="2450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265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88640"/>
            <a:ext cx="780097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03648" y="1124744"/>
            <a:ext cx="5400600" cy="1470025"/>
          </a:xfrm>
        </p:spPr>
        <p:txBody>
          <a:bodyPr>
            <a:normAutofit fontScale="90000"/>
          </a:bodyPr>
          <a:lstStyle/>
          <a:p>
            <a:r>
              <a:rPr lang="es-MX" b="1" dirty="0" smtClean="0"/>
              <a:t>PERFIL DE EGRESO </a:t>
            </a:r>
            <a:br>
              <a:rPr lang="es-MX" b="1" dirty="0" smtClean="0"/>
            </a:br>
            <a:r>
              <a:rPr lang="es-MX" b="1" dirty="0" smtClean="0"/>
              <a:t>DE EDUCACION </a:t>
            </a:r>
            <a:br>
              <a:rPr lang="es-MX" b="1" dirty="0" smtClean="0"/>
            </a:br>
            <a:r>
              <a:rPr lang="es-MX" b="1" dirty="0" smtClean="0"/>
              <a:t>BÁSICA</a:t>
            </a:r>
            <a:endParaRPr lang="es-MX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23528" y="633067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RAZON:SER UN INDICADOR</a:t>
            </a:r>
            <a:endParaRPr lang="es-MX" dirty="0"/>
          </a:p>
        </p:txBody>
      </p:sp>
    </p:spTree>
    <p:extLst>
      <p:ext uri="{BB962C8B-B14F-4D97-AF65-F5344CB8AC3E}">
        <p14:creationId xmlns="" xmlns:p14="http://schemas.microsoft.com/office/powerpoint/2010/main" val="34434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39552" y="32129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1691680" y="692696"/>
            <a:ext cx="670484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MX" sz="2800" b="1" u="sng" dirty="0"/>
              <a:t>P</a:t>
            </a:r>
            <a:r>
              <a:rPr lang="es-MX" sz="2800" b="1" u="sng" dirty="0" smtClean="0"/>
              <a:t>erfil de egreso de la educación básica</a:t>
            </a:r>
            <a:endParaRPr lang="es-ES" sz="2800" dirty="0"/>
          </a:p>
        </p:txBody>
      </p:sp>
      <p:sp>
        <p:nvSpPr>
          <p:cNvPr id="7" name="6 Rectángulo"/>
          <p:cNvSpPr/>
          <p:nvPr/>
        </p:nvSpPr>
        <p:spPr>
          <a:xfrm>
            <a:off x="323528" y="1988840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D</a:t>
            </a:r>
            <a:r>
              <a:rPr lang="es-MX" dirty="0" smtClean="0"/>
              <a:t>efine el tipo de alumno que se espera formar en el transcurso de la escolaridad básica </a:t>
            </a:r>
            <a:r>
              <a:rPr lang="es-MX" dirty="0" smtClean="0"/>
              <a:t>y </a:t>
            </a:r>
            <a:r>
              <a:rPr lang="es-MX" dirty="0" smtClean="0"/>
              <a:t>tiene un papel preponderante en el proceso de articulación de los tres niveles                  </a:t>
            </a:r>
          </a:p>
          <a:p>
            <a:r>
              <a:rPr lang="es-MX" dirty="0"/>
              <a:t> </a:t>
            </a:r>
            <a:r>
              <a:rPr lang="es-MX" dirty="0" smtClean="0"/>
              <a:t>                                        (preescolar, primaria y secundaria).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683568" y="328498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Es un referente común para la definición de los componentes curriculares.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755576" y="3933056"/>
            <a:ext cx="622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 smtClean="0"/>
              <a:t>Es un indicador para valorar la eficacia del proceso educativo.</a:t>
            </a:r>
            <a:endParaRPr lang="es-ES" dirty="0"/>
          </a:p>
        </p:txBody>
      </p:sp>
      <p:pic>
        <p:nvPicPr>
          <p:cNvPr id="4099" name="Picture 3" descr="C:\Documents and Settings\Enrique Ceron\Mis documentos\presentaciones pp\imagenes\actitudes\yoga-as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509120"/>
            <a:ext cx="1872208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39552" y="32129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2195736" y="620688"/>
            <a:ext cx="670484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s-MX" sz="2800" b="1" u="sng" dirty="0"/>
              <a:t>P</a:t>
            </a:r>
            <a:r>
              <a:rPr lang="es-MX" sz="2800" b="1" u="sng" dirty="0" smtClean="0"/>
              <a:t>erfil de egreso de la educación básica</a:t>
            </a:r>
            <a:endParaRPr lang="es-ES" sz="2800" dirty="0"/>
          </a:p>
        </p:txBody>
      </p:sp>
      <p:sp>
        <p:nvSpPr>
          <p:cNvPr id="7" name="6 Rectángulo"/>
          <p:cNvSpPr/>
          <p:nvPr/>
        </p:nvSpPr>
        <p:spPr>
          <a:xfrm>
            <a:off x="323528" y="1700808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dirty="0" smtClean="0"/>
              <a:t>Utiliza el lenguaje materno, oral y escrito para comunicarse con claridad y fluidez, </a:t>
            </a:r>
            <a:r>
              <a:rPr lang="es-MX" dirty="0" smtClean="0"/>
              <a:t>en distintos </a:t>
            </a:r>
            <a:r>
              <a:rPr lang="es-MX" dirty="0" smtClean="0"/>
              <a:t>contextos sociales y culturales; posee herramientas básicas para comunicarse en Inglés. 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323528" y="285293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s-MX" dirty="0" smtClean="0"/>
              <a:t>Argumenta y razona al analizar situaciones, identifica problemas, formula preguntas, emite juicios, propone soluciones, aplica estrategias y toma decisiones. 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95536" y="544522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es-MX" dirty="0" smtClean="0"/>
              <a:t>Conoce y ejerce los derechos humanos y los valores que favorecen la vida </a:t>
            </a:r>
            <a:r>
              <a:rPr lang="es-MX" dirty="0" smtClean="0"/>
              <a:t>democrática; actúa </a:t>
            </a:r>
            <a:r>
              <a:rPr lang="es-MX" dirty="0" smtClean="0"/>
              <a:t>con responsabilidad social y apego a la ley.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323528" y="4437112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s-MX" dirty="0" smtClean="0"/>
              <a:t>Interpreta y explica procesos sociales, económicos, financieros, culturales y naturales para tomar decisiones individuales o colectivas que favorezcan a todos.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23528" y="3789040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s-MX" dirty="0" smtClean="0"/>
              <a:t>Busca, selecciona, analiza, evalúa y utiliza la información proveniente de </a:t>
            </a:r>
            <a:r>
              <a:rPr lang="es-MX" dirty="0" smtClean="0"/>
              <a:t>diversas fuentes</a:t>
            </a:r>
            <a:r>
              <a:rPr lang="es-MX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9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39552" y="32129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1691680" y="548680"/>
            <a:ext cx="6704849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s-MX" sz="2800" b="1" u="sng" dirty="0"/>
              <a:t>P</a:t>
            </a:r>
            <a:r>
              <a:rPr lang="es-MX" sz="2800" b="1" u="sng" dirty="0" smtClean="0"/>
              <a:t>erfil de egreso de la educación básica</a:t>
            </a:r>
            <a:endParaRPr lang="es-ES" sz="2800" dirty="0"/>
          </a:p>
        </p:txBody>
      </p:sp>
      <p:sp>
        <p:nvSpPr>
          <p:cNvPr id="7" name="6 Rectángulo"/>
          <p:cNvSpPr/>
          <p:nvPr/>
        </p:nvSpPr>
        <p:spPr>
          <a:xfrm>
            <a:off x="323528" y="1628800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s-MX" dirty="0" smtClean="0"/>
              <a:t>Asume y practica la interculturalidad como riqueza y forma de convivencia en la</a:t>
            </a:r>
          </a:p>
          <a:p>
            <a:r>
              <a:rPr lang="es-MX" dirty="0" smtClean="0"/>
              <a:t>diversidad social, cultural y lingüística.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323528" y="263691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s-MX" dirty="0" smtClean="0"/>
              <a:t>Conoce y valora sus características y potencialidades como ser humano; sabe trabajar de manera colaborativa; reconoce, respeta y aprecia la diversidad de capacidades en los otros, y emprende y se esfuerza por lograr proyectos personales o colectivos.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251520" y="4869160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9"/>
            </a:pPr>
            <a:r>
              <a:rPr lang="es-MX" dirty="0" smtClean="0"/>
              <a:t>Aprovecha los recursos tecnológicos a su alcance como medios para </a:t>
            </a:r>
            <a:r>
              <a:rPr lang="es-MX" dirty="0" smtClean="0"/>
              <a:t>comunicarse, obtener </a:t>
            </a:r>
            <a:r>
              <a:rPr lang="es-MX" dirty="0" smtClean="0"/>
              <a:t>información y construir conocimiento.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251520" y="4077073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8"/>
            </a:pPr>
            <a:r>
              <a:rPr lang="es-MX" dirty="0" smtClean="0"/>
              <a:t>Promueve y asume el cuidado de la salud y del ambiente como condiciones </a:t>
            </a:r>
            <a:r>
              <a:rPr lang="es-MX" dirty="0" smtClean="0"/>
              <a:t>que</a:t>
            </a:r>
          </a:p>
          <a:p>
            <a:r>
              <a:rPr lang="es-MX" dirty="0" smtClean="0"/>
              <a:t>      </a:t>
            </a:r>
            <a:r>
              <a:rPr lang="es-MX" dirty="0" smtClean="0"/>
              <a:t>favorecen </a:t>
            </a:r>
            <a:r>
              <a:rPr lang="es-MX" dirty="0" smtClean="0"/>
              <a:t>un estilo de vida activo y saludable.</a:t>
            </a:r>
            <a:endParaRPr lang="es-ES" dirty="0"/>
          </a:p>
        </p:txBody>
      </p:sp>
      <p:sp>
        <p:nvSpPr>
          <p:cNvPr id="12" name="11 Rectángulo"/>
          <p:cNvSpPr/>
          <p:nvPr/>
        </p:nvSpPr>
        <p:spPr>
          <a:xfrm>
            <a:off x="216024" y="5661248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10"/>
            </a:pPr>
            <a:r>
              <a:rPr lang="es-MX" dirty="0" smtClean="0"/>
              <a:t>Reconoce diversas manifestaciones del arte, aprecia la dimensión estética y </a:t>
            </a:r>
            <a:r>
              <a:rPr lang="es-MX" dirty="0" smtClean="0"/>
              <a:t>es capaz </a:t>
            </a:r>
            <a:r>
              <a:rPr lang="es-MX" dirty="0" smtClean="0"/>
              <a:t>de expresarse artísticamente.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9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039877705"/>
              </p:ext>
            </p:extLst>
          </p:nvPr>
        </p:nvGraphicFramePr>
        <p:xfrm>
          <a:off x="467544" y="692696"/>
          <a:ext cx="8229600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456"/>
                <a:gridCol w="3672408"/>
                <a:gridCol w="353873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dirty="0" smtClean="0"/>
                        <a:t>RASGO</a:t>
                      </a:r>
                      <a:endParaRPr lang="es-MX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000" dirty="0" smtClean="0"/>
                        <a:t>2009</a:t>
                      </a:r>
                      <a:endParaRPr lang="es-MX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2000" dirty="0" smtClean="0"/>
                        <a:t>2011</a:t>
                      </a:r>
                      <a:endParaRPr lang="es-MX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Utiliza el lenguaje oral </a:t>
                      </a:r>
                      <a:r>
                        <a:rPr lang="es-MX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 escrito para comunicarse con claridad y fluidez e  interactuar en distintos contextos sociales y culturales. Además, posee las  herramientas básicas para comunicarse en una lengua adicional.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Utiliza el lenguaje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materno,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oral y escrito para comunicarse con claridad y fluidez, e  interactuar en distintos contextos sociales y culturales; además, posee herramientas  básicas para comunicarse en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Inglés.</a:t>
                      </a:r>
                      <a:endParaRPr lang="es-MX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Argumenta y razona al analizar situaciones, identifica problemas, formula preguntas, emite juicios, propone soluciones y toma decisiones. Valora los</a:t>
                      </a:r>
                    </a:p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razonamientos y la evidencia proporcionada por otros y puede modificar, en consecuencia, los propios puntos de vista.</a:t>
                      </a:r>
                      <a:endParaRPr lang="es-MX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Argumenta y razona al analizar situaciones, identifica problemas, formula preguntas, emite juicios, propone soluciones, </a:t>
                      </a:r>
                      <a:r>
                        <a:rPr lang="es-MX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aplica estrategias </a:t>
                      </a:r>
                      <a:r>
                        <a:rPr lang="es-MX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 toma decisiones. Valora  los razonamientos y la evidencia proporcionados por otros y puede modificar, en  consecuencia, los propios puntos de vista.</a:t>
                      </a:r>
                      <a:endParaRPr lang="es-MX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321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654038791"/>
              </p:ext>
            </p:extLst>
          </p:nvPr>
        </p:nvGraphicFramePr>
        <p:xfrm>
          <a:off x="467544" y="620688"/>
          <a:ext cx="8229600" cy="536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456"/>
                <a:gridCol w="3672408"/>
                <a:gridCol w="353873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RASGO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2009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2011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Busca, selecciona, analiza, evalúa y utiliza la información proveniente de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diversas fuentes.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Busca, selecciona, analiza, evalúa y utiliza la información proveniente de diversas  fuentes.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Interpreta y explica procesos sociales, económicos, financieros, culturales  y naturales para tomar decisiones individuales o colectivas, en función del  bien común.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Interpreta y explica procesos sociales, económicos, financieros, culturales y naturales  para tomar decisiones individuales o colectivas </a:t>
                      </a:r>
                      <a:r>
                        <a:rPr lang="es-MX" sz="16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que favorezcan a todos.</a:t>
                      </a:r>
                      <a:endParaRPr lang="es-MX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Conoce y ejerce los derechos humanos y los valores que favorecen la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vida democrática, actúa y pugna por la responsabilidad social y el apego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la ley.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Conoce y ejerce los derechos humanos y los valores que favorecen la vida democrática; </a:t>
                      </a:r>
                      <a:r>
                        <a:rPr lang="es-MX" sz="16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actúa 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 responsabilidad social y apego a la ley.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Asume y practica la interculturalidad como riqueza y forma de convivencia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 la diversidad social, </a:t>
                      </a:r>
                      <a:r>
                        <a:rPr lang="es-MX" sz="16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étnica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cultural y lingüística.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Asume y practica la interculturalidad como riqueza y forma de convivencia en la  diversidad social, cultural y lingüística.</a:t>
                      </a:r>
                      <a:endParaRPr lang="es-MX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935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251733192"/>
              </p:ext>
            </p:extLst>
          </p:nvPr>
        </p:nvGraphicFramePr>
        <p:xfrm>
          <a:off x="467544" y="116632"/>
          <a:ext cx="8229600" cy="658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456"/>
                <a:gridCol w="3672408"/>
                <a:gridCol w="3538736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RASGO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2009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2011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Conoce y valora sus características y potencialidades como ser humano;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sabe trabajar en equipo; reconoce, respeta y aprecia la diversidad de capacidades  en los otros, y emprende y se esfuerza por lograr proyectos personales  o colectivos.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Conoce y valora sus características y potencialidades como ser humano; sabe </a:t>
                      </a:r>
                      <a:r>
                        <a:rPr lang="es-MX" sz="16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trabajar  de manera colaborativa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reconoce, respeta y aprecia la diversidad de capacidades  en los otros, y emprende y se esfuerza por lograr proyectos personales o  colectivos.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Promueve y asume el cuidado de la salud y del ambiente, como condiciones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 favorecen un estilo de vida activo y saludable.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Promueve y asume el cuidado de la salud y del ambiente como condiciones que  favorecen un estilo de vida activo y saludable.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Aprovecha los recursos tecnológicos a su alcance, como medios para comunicarse,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obtener información y construir conocimiento.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Aprovecha los recursos tecnológicos a su alcance como medios para comunicarse, obtener información y construir conocimiento.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400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s-MX" sz="4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Reconoce diversas manifestaciones del arte, aprecia la dimensión estética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 es capaz de expresarse artísticamente.</a:t>
                      </a:r>
                      <a:endParaRPr lang="es-MX" sz="1600" dirty="0" smtClean="0"/>
                    </a:p>
                    <a:p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Reconoce diversas manifestaciones del arte, aprecia la dimensión estética y es</a:t>
                      </a:r>
                    </a:p>
                    <a:p>
                      <a:r>
                        <a:rPr lang="es-MX" sz="16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capaz de expresarse artísticamente.</a:t>
                      </a:r>
                      <a:endParaRPr lang="es-MX" sz="1600" dirty="0" smtClean="0"/>
                    </a:p>
                    <a:p>
                      <a:endParaRPr lang="es-MX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4010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840760" cy="1800200"/>
          </a:xfrm>
        </p:spPr>
        <p:txBody>
          <a:bodyPr/>
          <a:lstStyle/>
          <a:p>
            <a:pPr marL="0" indent="0">
              <a:buNone/>
            </a:pPr>
            <a:r>
              <a:rPr lang="es-MX" sz="4000" dirty="0" smtClean="0"/>
              <a:t>MAPA CURRICULAR DE LA EDUCACION BASICA 2011</a:t>
            </a:r>
            <a:endParaRPr lang="es-MX" sz="4000" dirty="0"/>
          </a:p>
        </p:txBody>
      </p:sp>
      <p:sp>
        <p:nvSpPr>
          <p:cNvPr id="6" name="5 Rectángulo"/>
          <p:cNvSpPr/>
          <p:nvPr/>
        </p:nvSpPr>
        <p:spPr>
          <a:xfrm>
            <a:off x="876400" y="2492896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La Educación Básica, en sus tres niveles educativos, plantea un trayecto formativo</a:t>
            </a:r>
          </a:p>
          <a:p>
            <a:r>
              <a:rPr lang="es-MX" sz="1600" dirty="0"/>
              <a:t>congruente para desarrollar competencias y, al concluirla, los estudiantes sean </a:t>
            </a:r>
            <a:r>
              <a:rPr lang="es-MX" sz="1600" dirty="0" smtClean="0"/>
              <a:t>capaces de </a:t>
            </a:r>
            <a:r>
              <a:rPr lang="es-MX" sz="1600" dirty="0"/>
              <a:t>resolver eficaz y creativamente los problemas cotidianos que enfrenten, </a:t>
            </a:r>
            <a:r>
              <a:rPr lang="es-MX" sz="1600" dirty="0" smtClean="0"/>
              <a:t>por lo </a:t>
            </a:r>
            <a:r>
              <a:rPr lang="es-MX" sz="1600" dirty="0"/>
              <a:t>que promueve una diversidad de oportunidades de aprendizaje que se articulan </a:t>
            </a:r>
            <a:r>
              <a:rPr lang="es-MX" sz="1600" dirty="0" smtClean="0"/>
              <a:t>y distribuyen </a:t>
            </a:r>
            <a:r>
              <a:rPr lang="es-MX" sz="1600" dirty="0"/>
              <a:t>a lo largo del preescolar, la primaria y la secundaria y que se reflejan en </a:t>
            </a:r>
            <a:r>
              <a:rPr lang="es-MX" sz="1600" dirty="0" smtClean="0"/>
              <a:t>el mapa </a:t>
            </a:r>
            <a:r>
              <a:rPr lang="es-MX" sz="1600" dirty="0"/>
              <a:t>curricular</a:t>
            </a:r>
            <a:r>
              <a:rPr lang="es-MX" sz="1600" dirty="0" smtClean="0"/>
              <a:t>.</a:t>
            </a:r>
          </a:p>
          <a:p>
            <a:endParaRPr lang="es-MX" sz="1600" dirty="0"/>
          </a:p>
          <a:p>
            <a:endParaRPr lang="es-MX" sz="1600" dirty="0"/>
          </a:p>
          <a:p>
            <a:r>
              <a:rPr lang="es-MX" sz="1600" dirty="0"/>
              <a:t>El mapa curricular de la Educación Básica se representa por espacios organizados</a:t>
            </a:r>
          </a:p>
          <a:p>
            <a:r>
              <a:rPr lang="es-MX" sz="1600" dirty="0"/>
              <a:t>en cuatro campos de formación, que permiten visualizar de manera gráfica la </a:t>
            </a:r>
            <a:r>
              <a:rPr lang="es-MX" sz="1600" dirty="0" smtClean="0"/>
              <a:t>articulación curricular</a:t>
            </a:r>
            <a:r>
              <a:rPr lang="es-MX" sz="1600" dirty="0"/>
              <a:t>. Además, los campos de formación organizan otros espacios </a:t>
            </a:r>
            <a:r>
              <a:rPr lang="es-MX" sz="1600" dirty="0" smtClean="0"/>
              <a:t>curriculares estableciendo </a:t>
            </a:r>
            <a:r>
              <a:rPr lang="es-MX" sz="1600" dirty="0"/>
              <a:t>relaciones entre sí.</a:t>
            </a:r>
          </a:p>
        </p:txBody>
      </p:sp>
    </p:spTree>
    <p:extLst>
      <p:ext uri="{BB962C8B-B14F-4D97-AF65-F5344CB8AC3E}">
        <p14:creationId xmlns="" xmlns:p14="http://schemas.microsoft.com/office/powerpoint/2010/main" val="31430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539552" y="321297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  <a:p>
            <a:pPr marL="514350" indent="-514350"/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1691680" y="692696"/>
            <a:ext cx="6692858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s-MX" sz="2800" b="1" u="sng" dirty="0"/>
              <a:t>M</a:t>
            </a:r>
            <a:r>
              <a:rPr lang="es-MX" sz="2800" b="1" u="sng" dirty="0" smtClean="0"/>
              <a:t>apa curricular de la educación básica</a:t>
            </a:r>
            <a:endParaRPr lang="es-ES" sz="2800" dirty="0"/>
          </a:p>
        </p:txBody>
      </p:sp>
      <p:sp>
        <p:nvSpPr>
          <p:cNvPr id="2" name="1 CuadroTexto"/>
          <p:cNvSpPr txBox="1"/>
          <p:nvPr/>
        </p:nvSpPr>
        <p:spPr>
          <a:xfrm>
            <a:off x="1156331" y="1916832"/>
            <a:ext cx="764254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Organizados en </a:t>
            </a:r>
            <a:r>
              <a:rPr lang="es-MX" b="1" dirty="0" smtClean="0"/>
              <a:t>campos de formación  </a:t>
            </a:r>
            <a:r>
              <a:rPr lang="es-MX" dirty="0" smtClean="0"/>
              <a:t>para la educación básica </a:t>
            </a:r>
          </a:p>
          <a:p>
            <a:r>
              <a:rPr lang="es-MX" dirty="0" smtClean="0"/>
              <a:t>(antes campos formativos) : Lenguaje y comunicación, pensamiento </a:t>
            </a:r>
          </a:p>
          <a:p>
            <a:r>
              <a:rPr lang="es-MX" dirty="0" smtClean="0"/>
              <a:t>matemático , exploración y comprensión del mundo natural y social,</a:t>
            </a:r>
          </a:p>
          <a:p>
            <a:r>
              <a:rPr lang="es-MX" dirty="0"/>
              <a:t>d</a:t>
            </a:r>
            <a:r>
              <a:rPr lang="es-MX" dirty="0" smtClean="0"/>
              <a:t>esarrollo personal y para la convivencia.</a:t>
            </a:r>
          </a:p>
          <a:p>
            <a:endParaRPr lang="es-MX" dirty="0" smtClean="0"/>
          </a:p>
          <a:p>
            <a:r>
              <a:rPr lang="es-MX" dirty="0" smtClean="0"/>
              <a:t>A partir del 2009 se incorpora </a:t>
            </a:r>
            <a:r>
              <a:rPr lang="es-MX" b="1" dirty="0" smtClean="0"/>
              <a:t>el inglés </a:t>
            </a:r>
            <a:r>
              <a:rPr lang="es-MX" dirty="0" smtClean="0"/>
              <a:t>como segunda lengua (tercera </a:t>
            </a:r>
          </a:p>
          <a:p>
            <a:r>
              <a:rPr lang="es-MX" dirty="0"/>
              <a:t>l</a:t>
            </a:r>
            <a:r>
              <a:rPr lang="es-MX" dirty="0" smtClean="0"/>
              <a:t>engua para hablantes de lengua indígena).</a:t>
            </a:r>
          </a:p>
          <a:p>
            <a:endParaRPr lang="es-MX" dirty="0"/>
          </a:p>
          <a:p>
            <a:r>
              <a:rPr lang="es-MX" b="1" dirty="0" smtClean="0"/>
              <a:t>Novedades a partir del Acuerdo 592:</a:t>
            </a:r>
          </a:p>
          <a:p>
            <a:endParaRPr lang="es-MX" dirty="0"/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/>
              <a:t>Se divide en </a:t>
            </a:r>
            <a:r>
              <a:rPr lang="es-MX" b="1" dirty="0" smtClean="0"/>
              <a:t>cuatro periodos escolares</a:t>
            </a:r>
            <a:r>
              <a:rPr lang="es-MX" dirty="0" smtClean="0"/>
              <a:t>: preescolar, primaria hasta 3er </a:t>
            </a:r>
          </a:p>
          <a:p>
            <a:r>
              <a:rPr lang="es-MX" dirty="0"/>
              <a:t> </a:t>
            </a:r>
            <a:r>
              <a:rPr lang="es-MX" dirty="0" smtClean="0"/>
              <a:t>     grado, primaria hasta 6º grado y secundaria, en atención a las diferentes </a:t>
            </a:r>
          </a:p>
          <a:p>
            <a:r>
              <a:rPr lang="es-MX" dirty="0"/>
              <a:t> </a:t>
            </a:r>
            <a:r>
              <a:rPr lang="es-MX" dirty="0" smtClean="0"/>
              <a:t>     etapas de desarrollo de los niños. </a:t>
            </a:r>
          </a:p>
          <a:p>
            <a:endParaRPr lang="es-MX" dirty="0"/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/>
              <a:t>Las </a:t>
            </a:r>
            <a:r>
              <a:rPr lang="es-MX" b="1" dirty="0" smtClean="0"/>
              <a:t>habilidades digitales </a:t>
            </a:r>
            <a:r>
              <a:rPr lang="es-MX" dirty="0" smtClean="0"/>
              <a:t>transversales a todos los campos.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>
            <p:extLst>
              <p:ext uri="{D42A27DB-BD31-4B8C-83A1-F6EECF244321}">
                <p14:modId xmlns="" xmlns:p14="http://schemas.microsoft.com/office/powerpoint/2010/main" val="3419429399"/>
              </p:ext>
            </p:extLst>
          </p:nvPr>
        </p:nvGraphicFramePr>
        <p:xfrm>
          <a:off x="571472" y="332656"/>
          <a:ext cx="4500594" cy="1242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8 Diagrama"/>
          <p:cNvGraphicFramePr/>
          <p:nvPr/>
        </p:nvGraphicFramePr>
        <p:xfrm>
          <a:off x="5148064" y="908720"/>
          <a:ext cx="3995936" cy="3354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9 Flecha curvada hacia la derecha"/>
          <p:cNvSpPr/>
          <p:nvPr/>
        </p:nvSpPr>
        <p:spPr>
          <a:xfrm rot="18673869">
            <a:off x="4549757" y="1374007"/>
            <a:ext cx="1214446" cy="2581131"/>
          </a:xfrm>
          <a:prstGeom prst="curvedRightArrow">
            <a:avLst/>
          </a:prstGeom>
          <a:solidFill>
            <a:srgbClr val="FF3300"/>
          </a:solidFill>
          <a:ln w="28575">
            <a:solidFill>
              <a:srgbClr val="8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sp>
        <p:nvSpPr>
          <p:cNvPr id="11" name="10 Flecha doblada"/>
          <p:cNvSpPr/>
          <p:nvPr/>
        </p:nvSpPr>
        <p:spPr>
          <a:xfrm rot="10800000">
            <a:off x="7164288" y="3933056"/>
            <a:ext cx="983581" cy="1422475"/>
          </a:xfrm>
          <a:prstGeom prst="bentArrow">
            <a:avLst/>
          </a:prstGeom>
          <a:solidFill>
            <a:srgbClr val="FF3300"/>
          </a:solidFill>
          <a:ln w="28575">
            <a:solidFill>
              <a:srgbClr val="80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>
              <a:solidFill>
                <a:schemeClr val="tx1"/>
              </a:solidFill>
            </a:endParaRPr>
          </a:p>
        </p:txBody>
      </p:sp>
      <p:graphicFrame>
        <p:nvGraphicFramePr>
          <p:cNvPr id="12" name="11 Diagrama"/>
          <p:cNvGraphicFramePr/>
          <p:nvPr/>
        </p:nvGraphicFramePr>
        <p:xfrm>
          <a:off x="611560" y="3717032"/>
          <a:ext cx="6456040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3" name="12 Imagen" descr="cett3ch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rot="20711541">
            <a:off x="1389063" y="2071688"/>
            <a:ext cx="2009775" cy="183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595899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 cstate="print">
            <a:lum bright="-14000" contrast="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5738"/>
            <a:ext cx="8642350" cy="64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59769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2123728" y="1340768"/>
            <a:ext cx="6381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b="1" u="sng" dirty="0"/>
              <a:t>L</a:t>
            </a:r>
            <a:r>
              <a:rPr lang="es-MX" sz="2400" b="1" u="sng" dirty="0" smtClean="0"/>
              <a:t>a gestión educativa y de los aprendizajes.</a:t>
            </a:r>
            <a:endParaRPr lang="es-ES" sz="2400" dirty="0"/>
          </a:p>
        </p:txBody>
      </p:sp>
      <p:sp>
        <p:nvSpPr>
          <p:cNvPr id="8" name="7 Rectángulo"/>
          <p:cNvSpPr/>
          <p:nvPr/>
        </p:nvSpPr>
        <p:spPr>
          <a:xfrm>
            <a:off x="323528" y="227687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Estándares de Gestión para la Educación Básica:</a:t>
            </a:r>
          </a:p>
          <a:p>
            <a:r>
              <a:rPr lang="es-MX" dirty="0"/>
              <a:t>N</a:t>
            </a:r>
            <a:r>
              <a:rPr lang="es-MX" dirty="0" smtClean="0"/>
              <a:t>ormas que orienten la organización escolar; cómo deben ser las prácticas</a:t>
            </a:r>
          </a:p>
          <a:p>
            <a:r>
              <a:rPr lang="es-MX" dirty="0" smtClean="0"/>
              <a:t>y las relaciones de cada actor escolar: directivos, maestros, alumnos, padres de</a:t>
            </a:r>
          </a:p>
          <a:p>
            <a:r>
              <a:rPr lang="es-MX" dirty="0" smtClean="0"/>
              <a:t>familia y otros actores sociales. Una gestión con bases democráticas en que la toma de decisiones se centre en el aprendizaje de los alumnos, con corresponsabilidad, transparencia y rendición de cuentas.</a:t>
            </a:r>
            <a:endParaRPr lang="es-ES" dirty="0"/>
          </a:p>
        </p:txBody>
      </p:sp>
      <p:pic>
        <p:nvPicPr>
          <p:cNvPr id="7170" name="Picture 2" descr="C:\Documents and Settings\Enrique Ceron\Mis documentos\presentaciones pp\imagenes\educación\3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861048"/>
            <a:ext cx="4320480" cy="26384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467544" y="2636912"/>
            <a:ext cx="8229600" cy="2764904"/>
          </a:xfrm>
          <a:prstGeom prst="rect">
            <a:avLst/>
          </a:prstGeom>
        </p:spPr>
        <p:txBody>
          <a:bodyPr/>
          <a:lstStyle/>
          <a:p>
            <a:r>
              <a:rPr lang="es-MX" dirty="0"/>
              <a:t>expresan lo que los alumnos deben saber y ser capaces de hacer en los cuatro periodos escolares: al concluir el preescolar; al finalizar el tercer grado de primaria; al término de la primaria (sexto grado), y al concluir la educación </a:t>
            </a:r>
            <a:r>
              <a:rPr lang="es-MX" dirty="0" smtClean="0"/>
              <a:t>secundaria. Cada </a:t>
            </a:r>
            <a:r>
              <a:rPr lang="es-MX" dirty="0"/>
              <a:t>conjunto de estándares, correspondiente a cada periodo, refleja también el currículo de los grados escolares que le preceden 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620688"/>
            <a:ext cx="6512511" cy="1143000"/>
          </a:xfrm>
        </p:spPr>
        <p:txBody>
          <a:bodyPr/>
          <a:lstStyle/>
          <a:p>
            <a:r>
              <a:rPr lang="es-MX" dirty="0" smtClean="0"/>
              <a:t>Estándares Curriculares 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1835696" y="908720"/>
            <a:ext cx="5473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u="sng" dirty="0"/>
              <a:t>E</a:t>
            </a:r>
            <a:r>
              <a:rPr lang="es-MX" b="1" u="sng" dirty="0" smtClean="0"/>
              <a:t>stándares curriculares y aprendizajes esperados</a:t>
            </a:r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251520" y="4581128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La prueba PISA se ha convertido en un consenso mundial educativo que perfila las</a:t>
            </a:r>
          </a:p>
          <a:p>
            <a:r>
              <a:rPr lang="es-MX" dirty="0" smtClean="0"/>
              <a:t>sociedades contemporáneas a partir de tres campos de desarrollo en la persona: la</a:t>
            </a:r>
          </a:p>
          <a:p>
            <a:r>
              <a:rPr lang="es-MX" dirty="0" smtClean="0"/>
              <a:t>lectura como habilidad superior, el pensamiento abstracto como base del pensamiento</a:t>
            </a:r>
          </a:p>
          <a:p>
            <a:r>
              <a:rPr lang="es-MX" dirty="0" smtClean="0"/>
              <a:t>complejo, y el conocimiento objetivo del entorno como sustento de la interpretación de</a:t>
            </a:r>
          </a:p>
          <a:p>
            <a:r>
              <a:rPr lang="es-MX" dirty="0" smtClean="0"/>
              <a:t>la realidad científica y social.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0" y="16288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Los Estándares Curriculares expresan lo que los alumnos deben saber y ser capaces de hacer en los cuatro periodos escolares: al concluir el preescolar;  al finalizar el tercer grado de primaria; al término de la primaria (sexto grado), y al concluir la educación secundaria.</a:t>
            </a:r>
            <a:endParaRPr lang="es-ES" dirty="0"/>
          </a:p>
        </p:txBody>
      </p:sp>
      <p:pic>
        <p:nvPicPr>
          <p:cNvPr id="10242" name="Picture 2" descr="C:\Documents and Settings\Enrique Ceron\Mis documentos\presentaciones pp\imagenes\adolescencia y puber\criancas_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52380"/>
            <a:ext cx="4104456" cy="19323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979712" y="1124744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dirty="0" smtClean="0"/>
              <a:t>Todo esto para…</a:t>
            </a:r>
            <a:endParaRPr lang="es-ES" sz="4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971600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1259632" y="2420888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L</a:t>
            </a:r>
            <a:r>
              <a:rPr lang="es-MX" dirty="0" smtClean="0"/>
              <a:t>a formación de ciudadanos democráticos, críticos y creativos.</a:t>
            </a:r>
            <a:endParaRPr lang="es-ES" dirty="0"/>
          </a:p>
        </p:txBody>
      </p:sp>
      <p:pic>
        <p:nvPicPr>
          <p:cNvPr id="34818" name="Picture 2" descr="C:\Documents and Settings\Enrique Ceron\Mis documentos\presentaciones pp\imagenes\actitudes\educacion-social-seres-social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24944"/>
            <a:ext cx="4464496" cy="3154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Diagrama"/>
          <p:cNvGraphicFramePr/>
          <p:nvPr/>
        </p:nvGraphicFramePr>
        <p:xfrm>
          <a:off x="395536" y="260648"/>
          <a:ext cx="8748464" cy="3910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6 Rectángulo"/>
          <p:cNvSpPr/>
          <p:nvPr/>
        </p:nvSpPr>
        <p:spPr>
          <a:xfrm>
            <a:off x="251520" y="3573016"/>
            <a:ext cx="4320480" cy="3284984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Resolver problemas, tomar decisiones, encontrar alternativas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Desarrollar productivamente su creatividad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Relacionarse en forma proactiva con sus pares y la sociedad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Identificar retos y  oportunidades en entornos altamente competitivos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Reconocer en sus tradiciones valores y oportunidades para enfrentar con éxito los desafíos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Asumir los valores de la democracia, la convivencia cívica en el respeto a la ley</a:t>
            </a:r>
          </a:p>
        </p:txBody>
      </p:sp>
      <p:sp>
        <p:nvSpPr>
          <p:cNvPr id="9" name="8 Rectángulo"/>
          <p:cNvSpPr/>
          <p:nvPr/>
        </p:nvSpPr>
        <p:spPr>
          <a:xfrm>
            <a:off x="4823520" y="3789040"/>
            <a:ext cx="4320480" cy="3046988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El aprecio por la participación y el diálogo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La construcción de acuerdos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La apertura de pensamiento crítico y propositivo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Dominio generalizado de las TIC´S y plataformas digitales como herramientas de pensamiento, la creatividad y la comunicación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El dominio del inglés como segunda lengua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Trabajo colaborativo en redes virtuales</a:t>
            </a:r>
          </a:p>
          <a:p>
            <a:pPr marL="177800" indent="-177800">
              <a:buFont typeface="Wingdings" pitchFamily="2" charset="2"/>
              <a:buChar char="§"/>
              <a:defRPr/>
            </a:pPr>
            <a:r>
              <a:rPr lang="es-MX" sz="1600" dirty="0">
                <a:solidFill>
                  <a:schemeClr val="bg1"/>
                </a:solidFill>
              </a:rPr>
              <a:t>Revaloración de la iniciativa propia en la construcción de alternativas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2484438" y="3141663"/>
            <a:ext cx="42481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MX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Formar en estudiantes competencias para</a:t>
            </a:r>
            <a:r>
              <a:rPr lang="es-MX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s-MX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120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7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0" y="620688"/>
          <a:ext cx="8748464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0594" name="Picture 2" descr="http://t3.gstatic.com/images?q=tbn:ANd9GcQk2iHl2EGIVW0MEfkZkhT4GyZqVP-XQsN1N69jVmD-tp-xwbpK"/>
          <p:cNvPicPr>
            <a:picLocks noChangeAspect="1" noChangeArrowheads="1"/>
          </p:cNvPicPr>
          <p:nvPr/>
        </p:nvPicPr>
        <p:blipFill>
          <a:blip r:embed="rId7" cstate="print">
            <a:lum bright="25000"/>
          </a:blip>
          <a:srcRect/>
          <a:stretch>
            <a:fillRect/>
          </a:stretch>
        </p:blipFill>
        <p:spPr bwMode="auto">
          <a:xfrm>
            <a:off x="552972" y="658278"/>
            <a:ext cx="1720668" cy="12336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0596" name="Picture 4" descr="http://www.supervision12sectec.com.mx/Imagenes/Plan%20de%20estudio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52645">
            <a:off x="6983413" y="385763"/>
            <a:ext cx="1041400" cy="1347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0600" name="Picture 8" descr="http://4.bp.blogspot.com/_ZtTyAT8egSs/TTesStSDvjI/AAAAAAAAACM/WFPDNmVglv8/s1600/pep-200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444600">
            <a:off x="3700463" y="158750"/>
            <a:ext cx="1209675" cy="1471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0602" name="Picture 10" descr="http://t3.gstatic.com/images?q=tbn:ANd9GcSpyA5QqlFYda6oIAw7rerslsgClY7DcfdmSdS26gNvsBIsp1UU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151905">
            <a:off x="7293512" y="5300882"/>
            <a:ext cx="1116818" cy="1412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0604" name="Picture 12" descr="http://ticsensecundarias.files.wordpress.com/2011/07/acuerdoeb.jpg?w=450&amp;h=5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035989">
            <a:off x="700088" y="4125913"/>
            <a:ext cx="1158875" cy="1492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17209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332656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b="1" i="0" u="none" strike="noStrike" baseline="0" dirty="0" smtClean="0">
                <a:latin typeface="HelveticaNeue-Bold"/>
              </a:rPr>
              <a:t>ALONSO JOSÉ RICARDO LUJAMBIO IRAZÁBAL</a:t>
            </a:r>
            <a:r>
              <a:rPr lang="es-MX" sz="2400" b="0" i="0" u="none" strike="noStrike" baseline="0" dirty="0" smtClean="0">
                <a:latin typeface="HelveticaNeue"/>
              </a:rPr>
              <a:t>, Secretario de Educación Pública, con fundamento en los artículos: </a:t>
            </a:r>
          </a:p>
          <a:p>
            <a:pPr algn="just"/>
            <a:r>
              <a:rPr lang="es-MX" sz="2400" b="1" i="0" u="sng" strike="noStrike" baseline="0" dirty="0" smtClean="0">
                <a:latin typeface="HelveticaNeue"/>
              </a:rPr>
              <a:t>2°, primero </a:t>
            </a:r>
            <a:r>
              <a:rPr lang="es-MX" sz="2400" b="0" i="0" u="none" strike="noStrike" baseline="0" dirty="0" smtClean="0">
                <a:latin typeface="HelveticaNeue"/>
              </a:rPr>
              <a:t>y segundo párrafos y Apartado B, segundo</a:t>
            </a:r>
            <a:r>
              <a:rPr lang="es-MX" sz="2400" b="0" i="0" u="none" strike="noStrike" dirty="0" smtClean="0">
                <a:latin typeface="HelveticaNeue"/>
              </a:rPr>
              <a:t> </a:t>
            </a:r>
            <a:r>
              <a:rPr lang="es-MX" sz="2400" b="0" i="0" u="none" strike="noStrike" baseline="0" dirty="0" smtClean="0">
                <a:latin typeface="HelveticaNeue"/>
              </a:rPr>
              <a:t>párrafo y fracción II, </a:t>
            </a:r>
          </a:p>
          <a:p>
            <a:pPr algn="just"/>
            <a:r>
              <a:rPr lang="es-MX" sz="2400" b="1" i="0" u="sng" strike="noStrike" baseline="0" dirty="0" smtClean="0">
                <a:latin typeface="HelveticaNeue"/>
              </a:rPr>
              <a:t>3°, segundo </a:t>
            </a:r>
            <a:r>
              <a:rPr lang="es-MX" sz="2400" b="0" i="0" u="none" strike="noStrike" baseline="0" dirty="0" smtClean="0">
                <a:latin typeface="HelveticaNeue"/>
              </a:rPr>
              <a:t>párrafo y fracciones I, II y III de la Constitución Política de los Estados Unidos Mexicanos; </a:t>
            </a:r>
          </a:p>
          <a:p>
            <a:pPr algn="just"/>
            <a:r>
              <a:rPr lang="es-MX" sz="2400" b="0" i="0" u="sng" strike="noStrike" baseline="0" dirty="0" smtClean="0">
                <a:latin typeface="HelveticaNeue"/>
              </a:rPr>
              <a:t>38, </a:t>
            </a:r>
            <a:r>
              <a:rPr lang="es-MX" sz="2400" b="0" i="0" u="none" strike="noStrike" baseline="0" dirty="0" smtClean="0">
                <a:latin typeface="HelveticaNeue"/>
              </a:rPr>
              <a:t>fracciones I, inciso a, V y XXXI </a:t>
            </a:r>
            <a:r>
              <a:rPr lang="es-MX" sz="2400" b="0" i="0" u="sng" strike="noStrike" baseline="0" dirty="0" smtClean="0">
                <a:latin typeface="HelveticaNeue"/>
              </a:rPr>
              <a:t>de la Ley Orgánica</a:t>
            </a:r>
            <a:r>
              <a:rPr lang="es-MX" sz="2400" b="0" i="0" u="sng" strike="noStrike" dirty="0" smtClean="0">
                <a:latin typeface="HelveticaNeue"/>
              </a:rPr>
              <a:t> </a:t>
            </a:r>
            <a:r>
              <a:rPr lang="es-MX" sz="2400" b="0" i="0" u="sng" strike="noStrike" baseline="0" dirty="0" smtClean="0">
                <a:latin typeface="HelveticaNeue"/>
              </a:rPr>
              <a:t>de la Administración Pública Federal; </a:t>
            </a:r>
          </a:p>
          <a:p>
            <a:pPr algn="just"/>
            <a:r>
              <a:rPr lang="es-MX" sz="2400" b="1" i="0" u="sng" strike="noStrike" baseline="0" dirty="0" smtClean="0">
                <a:latin typeface="HelveticaNeue"/>
              </a:rPr>
              <a:t>12</a:t>
            </a:r>
            <a:r>
              <a:rPr lang="es-MX" sz="2400" b="0" i="0" u="none" strike="noStrike" baseline="0" dirty="0" smtClean="0">
                <a:latin typeface="HelveticaNeue"/>
              </a:rPr>
              <a:t>, fracciones I, III, V, IX y XIV, 32, 37, primer</a:t>
            </a:r>
            <a:r>
              <a:rPr lang="es-MX" sz="2400" b="0" i="0" u="none" strike="noStrike" dirty="0" smtClean="0">
                <a:latin typeface="HelveticaNeue"/>
              </a:rPr>
              <a:t> </a:t>
            </a:r>
            <a:r>
              <a:rPr lang="es-MX" sz="2400" b="0" i="0" u="none" strike="noStrike" baseline="0" dirty="0" smtClean="0">
                <a:latin typeface="HelveticaNeue"/>
              </a:rPr>
              <a:t>párrafo, 41, 47, 48 y 49 </a:t>
            </a:r>
            <a:r>
              <a:rPr lang="es-MX" sz="2400" b="1" i="0" u="none" strike="noStrike" baseline="0" dirty="0" smtClean="0">
                <a:latin typeface="HelveticaNeue"/>
              </a:rPr>
              <a:t>de la Ley General de Educación</a:t>
            </a:r>
            <a:r>
              <a:rPr lang="es-MX" sz="2400" b="0" i="0" u="none" strike="noStrike" baseline="0" dirty="0" smtClean="0">
                <a:latin typeface="HelveticaNeue"/>
              </a:rPr>
              <a:t>;</a:t>
            </a:r>
          </a:p>
          <a:p>
            <a:pPr algn="just"/>
            <a:r>
              <a:rPr lang="es-MX" sz="2400" b="0" i="0" u="none" strike="noStrike" baseline="0" dirty="0" smtClean="0">
                <a:latin typeface="HelveticaNeue"/>
              </a:rPr>
              <a:t>3, 4, 11 y 13, fracción VI de la</a:t>
            </a:r>
            <a:r>
              <a:rPr lang="es-MX" sz="2400" b="0" i="0" u="none" strike="noStrike" dirty="0" smtClean="0">
                <a:latin typeface="HelveticaNeue"/>
              </a:rPr>
              <a:t> </a:t>
            </a:r>
            <a:r>
              <a:rPr lang="es-MX" sz="2400" b="1" i="0" u="sng" strike="noStrike" baseline="0" dirty="0" smtClean="0">
                <a:latin typeface="HelveticaNeue"/>
              </a:rPr>
              <a:t>Ley General de Derechos Lingüísticos de los Pueblos Indígenas; </a:t>
            </a:r>
          </a:p>
          <a:p>
            <a:pPr algn="just"/>
            <a:r>
              <a:rPr lang="es-MX" sz="2400" b="1" i="0" u="sng" strike="noStrike" baseline="0" dirty="0" smtClean="0">
                <a:latin typeface="HelveticaNeue"/>
              </a:rPr>
              <a:t>5</a:t>
            </a:r>
            <a:r>
              <a:rPr lang="es-MX" sz="2400" b="0" i="0" u="none" strike="noStrike" baseline="0" dirty="0" smtClean="0">
                <a:latin typeface="HelveticaNeue"/>
              </a:rPr>
              <a:t>, fracciones I y XVII </a:t>
            </a:r>
            <a:r>
              <a:rPr lang="es-MX" sz="2400" b="1" i="0" u="sng" strike="noStrike" baseline="0" dirty="0" smtClean="0">
                <a:latin typeface="HelveticaNeue"/>
              </a:rPr>
              <a:t>del</a:t>
            </a:r>
            <a:r>
              <a:rPr lang="es-MX" sz="2400" b="1" i="0" u="sng" strike="noStrike" dirty="0" smtClean="0">
                <a:latin typeface="HelveticaNeue"/>
              </a:rPr>
              <a:t> </a:t>
            </a:r>
            <a:r>
              <a:rPr lang="es-MX" sz="2400" b="1" i="0" u="sng" strike="noStrike" baseline="0" dirty="0" smtClean="0">
                <a:latin typeface="HelveticaNeue"/>
              </a:rPr>
              <a:t>Reglamento Interior de la Secretaría de Educación Pública</a:t>
            </a:r>
            <a:r>
              <a:rPr lang="es-MX" sz="2400" b="0" i="0" u="none" strike="noStrike" baseline="0" dirty="0" smtClean="0">
                <a:latin typeface="HelveticaNeue"/>
              </a:rPr>
              <a:t>, y considerando:</a:t>
            </a:r>
            <a:endParaRPr lang="es-MX" sz="2400" dirty="0"/>
          </a:p>
        </p:txBody>
      </p:sp>
    </p:spTree>
    <p:extLst>
      <p:ext uri="{BB962C8B-B14F-4D97-AF65-F5344CB8AC3E}">
        <p14:creationId xmlns="" xmlns:p14="http://schemas.microsoft.com/office/powerpoint/2010/main" val="247516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8 Diagrama"/>
          <p:cNvGraphicFramePr/>
          <p:nvPr>
            <p:extLst>
              <p:ext uri="{D42A27DB-BD31-4B8C-83A1-F6EECF244321}">
                <p14:modId xmlns="" xmlns:p14="http://schemas.microsoft.com/office/powerpoint/2010/main" val="2808368841"/>
              </p:ext>
            </p:extLst>
          </p:nvPr>
        </p:nvGraphicFramePr>
        <p:xfrm>
          <a:off x="683568" y="3717032"/>
          <a:ext cx="7272808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12 Flecha izquierda, derecha y arriba"/>
          <p:cNvSpPr/>
          <p:nvPr/>
        </p:nvSpPr>
        <p:spPr>
          <a:xfrm rot="10800000">
            <a:off x="3438699" y="1352178"/>
            <a:ext cx="2357437" cy="1428750"/>
          </a:xfrm>
          <a:prstGeom prst="leftRightUp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/>
          </a:p>
        </p:txBody>
      </p:sp>
      <p:sp>
        <p:nvSpPr>
          <p:cNvPr id="18" name="17 Elipse"/>
          <p:cNvSpPr/>
          <p:nvPr/>
        </p:nvSpPr>
        <p:spPr>
          <a:xfrm>
            <a:off x="611560" y="116235"/>
            <a:ext cx="2663825" cy="11525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1"/>
                </a:solidFill>
              </a:rPr>
              <a:t>Compromiso social por la educación</a:t>
            </a:r>
          </a:p>
          <a:p>
            <a:pPr algn="ctr">
              <a:defRPr/>
            </a:pPr>
            <a:r>
              <a:rPr lang="es-ES" dirty="0">
                <a:solidFill>
                  <a:schemeClr val="tx1"/>
                </a:solidFill>
              </a:rPr>
              <a:t>( </a:t>
            </a:r>
            <a:r>
              <a:rPr lang="es-ES" dirty="0" smtClean="0">
                <a:solidFill>
                  <a:schemeClr val="tx1"/>
                </a:solidFill>
              </a:rPr>
              <a:t>2002</a:t>
            </a:r>
            <a:r>
              <a:rPr lang="es-ES" dirty="0"/>
              <a:t>)</a:t>
            </a:r>
            <a:endParaRPr lang="es-ES" dirty="0"/>
          </a:p>
        </p:txBody>
      </p:sp>
      <p:sp>
        <p:nvSpPr>
          <p:cNvPr id="19" name="18 Elipse"/>
          <p:cNvSpPr/>
          <p:nvPr/>
        </p:nvSpPr>
        <p:spPr>
          <a:xfrm>
            <a:off x="5803142" y="1196355"/>
            <a:ext cx="2447925" cy="11525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1"/>
                </a:solidFill>
              </a:rPr>
              <a:t>Alianza por la Calidad de la Educación</a:t>
            </a:r>
          </a:p>
          <a:p>
            <a:pPr algn="ctr">
              <a:defRPr/>
            </a:pPr>
            <a:r>
              <a:rPr lang="es-ES" dirty="0">
                <a:solidFill>
                  <a:schemeClr val="tx1"/>
                </a:solidFill>
              </a:rPr>
              <a:t>(2008)</a:t>
            </a:r>
          </a:p>
        </p:txBody>
      </p:sp>
      <p:sp>
        <p:nvSpPr>
          <p:cNvPr id="7" name="6 Flecha izquierda y derecha"/>
          <p:cNvSpPr/>
          <p:nvPr/>
        </p:nvSpPr>
        <p:spPr>
          <a:xfrm>
            <a:off x="539750" y="5994400"/>
            <a:ext cx="7950200" cy="863600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tint val="55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tint val="5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367" name="7 Rectángulo"/>
          <p:cNvSpPr>
            <a:spLocks noChangeArrowheads="1"/>
          </p:cNvSpPr>
          <p:nvPr/>
        </p:nvSpPr>
        <p:spPr bwMode="auto">
          <a:xfrm>
            <a:off x="3203575" y="6237288"/>
            <a:ext cx="2495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" b="1" dirty="0">
                <a:latin typeface="Britannic Bold" pitchFamily="34" charset="0"/>
              </a:rPr>
              <a:t>A N T E C E D E N T E S</a:t>
            </a:r>
          </a:p>
        </p:txBody>
      </p:sp>
      <p:sp>
        <p:nvSpPr>
          <p:cNvPr id="10" name="9 Elipse"/>
          <p:cNvSpPr/>
          <p:nvPr/>
        </p:nvSpPr>
        <p:spPr>
          <a:xfrm>
            <a:off x="529522" y="1340371"/>
            <a:ext cx="3034366" cy="11525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s-MX" sz="1400" dirty="0" smtClean="0">
                <a:solidFill>
                  <a:prstClr val="black"/>
                </a:solidFill>
              </a:rPr>
              <a:t>El Acuerdo nacional para la modernización de la educación básica </a:t>
            </a:r>
            <a:endParaRPr lang="es-MX" sz="1400" dirty="0">
              <a:solidFill>
                <a:prstClr val="black"/>
              </a:solidFill>
            </a:endParaRPr>
          </a:p>
        </p:txBody>
      </p:sp>
      <p:sp>
        <p:nvSpPr>
          <p:cNvPr id="11" name="10 Elipse"/>
          <p:cNvSpPr/>
          <p:nvPr/>
        </p:nvSpPr>
        <p:spPr>
          <a:xfrm>
            <a:off x="5699125" y="0"/>
            <a:ext cx="2655961" cy="11525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>
                <a:solidFill>
                  <a:prstClr val="black"/>
                </a:solidFill>
              </a:rPr>
              <a:t>El Compromiso social por la calidad de la Educación</a:t>
            </a:r>
            <a:endParaRPr lang="es-ES" sz="1400" dirty="0"/>
          </a:p>
        </p:txBody>
      </p:sp>
      <p:sp>
        <p:nvSpPr>
          <p:cNvPr id="14" name="13 Elipse"/>
          <p:cNvSpPr/>
          <p:nvPr/>
        </p:nvSpPr>
        <p:spPr>
          <a:xfrm>
            <a:off x="3311525" y="116235"/>
            <a:ext cx="2447925" cy="11525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dirty="0"/>
          </a:p>
        </p:txBody>
      </p:sp>
      <p:sp>
        <p:nvSpPr>
          <p:cNvPr id="2" name="1 Rectángulo"/>
          <p:cNvSpPr/>
          <p:nvPr/>
        </p:nvSpPr>
        <p:spPr>
          <a:xfrm>
            <a:off x="3563888" y="201414"/>
            <a:ext cx="21271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>
                <a:solidFill>
                  <a:prstClr val="black"/>
                </a:solidFill>
              </a:rPr>
              <a:t>Proceso </a:t>
            </a:r>
            <a:r>
              <a:rPr lang="es-MX" dirty="0">
                <a:solidFill>
                  <a:prstClr val="black"/>
                </a:solidFill>
              </a:rPr>
              <a:t>de elaboración del currículo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3995936" y="2924944"/>
            <a:ext cx="1080120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3600" dirty="0" smtClean="0"/>
              <a:t>RIEB</a:t>
            </a:r>
            <a:endParaRPr lang="es-MX" sz="3600" dirty="0"/>
          </a:p>
        </p:txBody>
      </p:sp>
    </p:spTree>
    <p:extLst>
      <p:ext uri="{BB962C8B-B14F-4D97-AF65-F5344CB8AC3E}">
        <p14:creationId xmlns="" xmlns:p14="http://schemas.microsoft.com/office/powerpoint/2010/main" val="1131993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4400</Words>
  <Application>Microsoft Office PowerPoint</Application>
  <PresentationFormat>Presentación en pantalla (4:3)</PresentationFormat>
  <Paragraphs>442</Paragraphs>
  <Slides>54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54</vt:i4>
      </vt:variant>
    </vt:vector>
  </HeadingPairs>
  <TitlesOfParts>
    <vt:vector size="57" baseType="lpstr">
      <vt:lpstr>Transmisión de listas</vt:lpstr>
      <vt:lpstr>Alta costura</vt:lpstr>
      <vt:lpstr>Presentación</vt:lpstr>
      <vt:lpstr>Diapositiva 1</vt:lpstr>
      <vt:lpstr>¿Qué es lo que sé de este acuerdo?</vt:lpstr>
      <vt:lpstr>¿QUÉ DEBO SABER, SABER HACER Y SABER SER CON RELACIÓN A ESTE ACUERDO?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CARACTERISTICAS DEL PLAN DE ESTUDIOS 2011. EDUCACION BASICA</vt:lpstr>
      <vt:lpstr>Diapositiva 13</vt:lpstr>
      <vt:lpstr>DEFINE:</vt:lpstr>
      <vt:lpstr>Diapositiva 15</vt:lpstr>
      <vt:lpstr>Diapositiva 16</vt:lpstr>
      <vt:lpstr>Diapositiva 17</vt:lpstr>
      <vt:lpstr>MODELO EDUCATIVO</vt:lpstr>
      <vt:lpstr>Diapositiva 19</vt:lpstr>
      <vt:lpstr>PRINCIPIOS PEDAGOGICOS QUE SUSTENTAN EL PLAN DE ESTUDIOS</vt:lpstr>
      <vt:lpstr>Principios  pedagógicos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COMPETENCIAS PARA LA VIDA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PERFIL DE EGRESO  DE EDUCACION  BÁSICA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MAPA CURRICULAR DE LA EDUCACION BASICA 2011</vt:lpstr>
      <vt:lpstr>Diapositiva 49</vt:lpstr>
      <vt:lpstr>Diapositiva 50</vt:lpstr>
      <vt:lpstr>Diapositiva 51</vt:lpstr>
      <vt:lpstr>Estándares Curriculares </vt:lpstr>
      <vt:lpstr>Diapositiva 53</vt:lpstr>
      <vt:lpstr>Diapositiva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Chely</dc:creator>
  <cp:lastModifiedBy>Sofía Vázquez González</cp:lastModifiedBy>
  <cp:revision>41</cp:revision>
  <dcterms:created xsi:type="dcterms:W3CDTF">2011-11-30T04:26:08Z</dcterms:created>
  <dcterms:modified xsi:type="dcterms:W3CDTF">2012-03-13T05:03:23Z</dcterms:modified>
</cp:coreProperties>
</file>